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30"/>
  </p:notesMasterIdLst>
  <p:sldIdLst>
    <p:sldId id="256" r:id="rId3"/>
    <p:sldId id="315" r:id="rId4"/>
    <p:sldId id="290" r:id="rId5"/>
    <p:sldId id="291" r:id="rId6"/>
    <p:sldId id="289" r:id="rId7"/>
    <p:sldId id="305" r:id="rId8"/>
    <p:sldId id="306" r:id="rId9"/>
    <p:sldId id="307" r:id="rId10"/>
    <p:sldId id="308" r:id="rId11"/>
    <p:sldId id="309" r:id="rId12"/>
    <p:sldId id="310" r:id="rId13"/>
    <p:sldId id="311" r:id="rId14"/>
    <p:sldId id="312" r:id="rId15"/>
    <p:sldId id="313" r:id="rId16"/>
    <p:sldId id="314" r:id="rId17"/>
    <p:sldId id="316" r:id="rId18"/>
    <p:sldId id="318" r:id="rId19"/>
    <p:sldId id="317" r:id="rId20"/>
    <p:sldId id="320" r:id="rId21"/>
    <p:sldId id="321" r:id="rId22"/>
    <p:sldId id="333" r:id="rId23"/>
    <p:sldId id="334" r:id="rId24"/>
    <p:sldId id="325" r:id="rId25"/>
    <p:sldId id="283" r:id="rId26"/>
    <p:sldId id="327" r:id="rId27"/>
    <p:sldId id="326" r:id="rId28"/>
    <p:sldId id="258" r:id="rId29"/>
  </p:sldIdLst>
  <p:sldSz cx="9144000" cy="5143500" type="screen16x9"/>
  <p:notesSz cx="6858000" cy="9144000"/>
  <p:embeddedFontLst>
    <p:embeddedFont>
      <p:font typeface="Algerian" panose="04020705040A02060702" pitchFamily="82" charset="0"/>
      <p:regular r:id="rId31"/>
    </p:embeddedFont>
    <p:embeddedFont>
      <p:font typeface="Montserrat" panose="00000500000000000000" pitchFamily="2" charset="0"/>
      <p:regular r:id="rId32"/>
      <p:bold r:id="rId33"/>
      <p:italic r:id="rId34"/>
      <p:boldItalic r:id="rId35"/>
    </p:embeddedFont>
    <p:embeddedFont>
      <p:font typeface="Montserrat ExtraBold" panose="00000900000000000000" pitchFamily="2" charset="0"/>
      <p:bold r:id="rId36"/>
      <p:boldItalic r:id="rId37"/>
    </p:embeddedFont>
    <p:embeddedFont>
      <p:font typeface="Montserrat ExtraLight" panose="00000300000000000000" pitchFamily="2" charset="0"/>
      <p:regular r:id="rId38"/>
      <p:bold r:id="rId39"/>
      <p:italic r:id="rId40"/>
      <p:boldItalic r:id="rId41"/>
    </p:embeddedFont>
    <p:embeddedFont>
      <p:font typeface="Oswald SemiBold" panose="00000700000000000000" pitchFamily="2" charset="0"/>
      <p:bold r:id="rId42"/>
    </p:embeddedFont>
    <p:embeddedFont>
      <p:font typeface="Proxima Nova" panose="020B0604020202020204" charset="0"/>
      <p:regular r:id="rId43"/>
      <p:bold r:id="rId44"/>
      <p:italic r:id="rId45"/>
      <p:boldItalic r:id="rId46"/>
    </p:embeddedFont>
    <p:embeddedFont>
      <p:font typeface="Proxima Nova Semibold" panose="020B0604020202020204" charset="0"/>
      <p:regular r:id="rId47"/>
      <p:bold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00639E-0C6E-4BB7-B2C8-FB4B00AA814B}">
  <a:tblStyle styleId="{8B00639E-0C6E-4BB7-B2C8-FB4B00AA81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62" autoAdjust="0"/>
    <p:restoredTop sz="95033" autoAdjust="0"/>
  </p:normalViewPr>
  <p:slideViewPr>
    <p:cSldViewPr snapToGrid="0">
      <p:cViewPr>
        <p:scale>
          <a:sx n="100" d="100"/>
          <a:sy n="100" d="100"/>
        </p:scale>
        <p:origin x="902"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207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647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0239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7361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4638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054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507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575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653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53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6124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7257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877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930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709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7f9262ee2f_0_26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7f9262ee2f_0_26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769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201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f9262ee2f_0_1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f9262ee2f_0_1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g7f9262ee2f_0_12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7f9262ee2f_0_12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3501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014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5916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8884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F24B1-FA85-59F2-23E7-96330878040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13885A-E40A-4715-8C0D-C8DF8E81BA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59626D-1317-EDB0-ED87-E2A9084A2D7A}"/>
              </a:ext>
            </a:extLst>
          </p:cNvPr>
          <p:cNvSpPr>
            <a:spLocks noGrp="1"/>
          </p:cNvSpPr>
          <p:nvPr>
            <p:ph type="dt" sz="half" idx="10"/>
          </p:nvPr>
        </p:nvSpPr>
        <p:spPr/>
        <p:txBody>
          <a:bodyPr/>
          <a:lstStyle/>
          <a:p>
            <a:fld id="{A0C126F9-0D72-4704-A18C-7A65299F0E53}" type="datetimeFigureOut">
              <a:rPr lang="en-IN" smtClean="0"/>
              <a:t>18-07-2024</a:t>
            </a:fld>
            <a:endParaRPr lang="en-IN"/>
          </a:p>
        </p:txBody>
      </p:sp>
      <p:sp>
        <p:nvSpPr>
          <p:cNvPr id="5" name="Footer Placeholder 4">
            <a:extLst>
              <a:ext uri="{FF2B5EF4-FFF2-40B4-BE49-F238E27FC236}">
                <a16:creationId xmlns:a16="http://schemas.microsoft.com/office/drawing/2014/main" id="{7BC60154-1F11-FCD3-E2D0-B7A776F332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413AB2-71FB-A541-BC5B-1F566AEF3861}"/>
              </a:ext>
            </a:extLst>
          </p:cNvPr>
          <p:cNvSpPr>
            <a:spLocks noGrp="1"/>
          </p:cNvSpPr>
          <p:nvPr>
            <p:ph type="sldNum" sz="quarter" idx="12"/>
          </p:nvPr>
        </p:nvSpPr>
        <p:spPr/>
        <p:txBody>
          <a:bodyPr/>
          <a:lstStyle/>
          <a:p>
            <a:fld id="{C31AC6B3-CB20-471A-85AD-37B6BA4FD488}" type="slidenum">
              <a:rPr lang="en-IN" smtClean="0"/>
              <a:t>‹#›</a:t>
            </a:fld>
            <a:endParaRPr lang="en-IN"/>
          </a:p>
        </p:txBody>
      </p:sp>
    </p:spTree>
    <p:extLst>
      <p:ext uri="{BB962C8B-B14F-4D97-AF65-F5344CB8AC3E}">
        <p14:creationId xmlns:p14="http://schemas.microsoft.com/office/powerpoint/2010/main" val="847477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8" r:id="rId3"/>
    <p:sldLayoutId id="2147483676"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21.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2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4.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7.jpe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498088" y="1950100"/>
            <a:ext cx="7932234"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IN" dirty="0">
                <a:effectLst/>
                <a:latin typeface="Oswald SemiBold" panose="00000700000000000000" pitchFamily="2" charset="0"/>
                <a:ea typeface="Cambria Math" panose="02040503050406030204" pitchFamily="18" charset="0"/>
              </a:rPr>
              <a:t>Demand Forecasting for E-Commerce</a:t>
            </a:r>
            <a:endParaRPr lang="en-IN" dirty="0">
              <a:latin typeface="Oswald SemiBold" panose="00000700000000000000" pitchFamily="2" charset="0"/>
              <a:ea typeface="Cambria Math" panose="02040503050406030204" pitchFamily="18" charset="0"/>
            </a:endParaRPr>
          </a:p>
        </p:txBody>
      </p:sp>
      <p:sp>
        <p:nvSpPr>
          <p:cNvPr id="163" name="Google Shape;163;p38"/>
          <p:cNvSpPr txBox="1">
            <a:spLocks noGrp="1"/>
          </p:cNvSpPr>
          <p:nvPr>
            <p:ph type="subTitle" idx="1"/>
          </p:nvPr>
        </p:nvSpPr>
        <p:spPr>
          <a:xfrm>
            <a:off x="2044200" y="3498910"/>
            <a:ext cx="5055600" cy="7409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800" dirty="0">
                <a:latin typeface="Times New Roman" panose="02020603050405020304" pitchFamily="18" charset="0"/>
                <a:ea typeface="Calibri" panose="020F0502020204030204" pitchFamily="34" charset="0"/>
              </a:rPr>
              <a:t>Presented b</a:t>
            </a:r>
            <a:r>
              <a:rPr lang="en-IN" sz="1800" dirty="0">
                <a:effectLst/>
                <a:latin typeface="Times New Roman" panose="02020603050405020304" pitchFamily="18" charset="0"/>
                <a:ea typeface="Calibri" panose="020F0502020204030204" pitchFamily="34" charset="0"/>
              </a:rPr>
              <a:t>y : </a:t>
            </a:r>
            <a:r>
              <a:rPr lang="en-IN" sz="1800" b="1" dirty="0">
                <a:effectLst/>
                <a:latin typeface="Times New Roman" panose="02020603050405020304" pitchFamily="18" charset="0"/>
                <a:ea typeface="Calibri" panose="020F0502020204030204" pitchFamily="34" charset="0"/>
              </a:rPr>
              <a:t>Sandipan Rakshit</a:t>
            </a:r>
          </a:p>
          <a:p>
            <a:pPr marL="0" indent="0"/>
            <a:r>
              <a:rPr lang="en-IN" sz="1800" kern="100" dirty="0">
                <a:effectLst/>
                <a:latin typeface="Times New Roman" panose="02020603050405020304" pitchFamily="18" charset="0"/>
                <a:ea typeface="Calibri" panose="020F0502020204030204" pitchFamily="34" charset="0"/>
                <a:cs typeface="Vrinda" panose="020B0502040204020203" pitchFamily="34" charset="0"/>
              </a:rPr>
              <a:t>duttabikram768@gmail.com</a:t>
            </a:r>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2200" dirty="0">
                <a:latin typeface="Montserrat ExtraLight"/>
                <a:ea typeface="Montserrat ExtraLight"/>
                <a:cs typeface="Montserrat ExtraLight"/>
                <a:sym typeface="Montserrat ExtraLight"/>
              </a:rPr>
              <a:t>Infosys Springboard</a:t>
            </a:r>
            <a:endParaRPr sz="2200" dirty="0">
              <a:latin typeface="Montserrat ExtraLight"/>
              <a:ea typeface="Montserrat ExtraLight"/>
              <a:cs typeface="Montserrat ExtraLight"/>
              <a:sym typeface="Montserrat ExtraLight"/>
            </a:endParaRPr>
          </a:p>
        </p:txBody>
      </p:sp>
      <p:cxnSp>
        <p:nvCxnSpPr>
          <p:cNvPr id="165" name="Google Shape;165;p38"/>
          <p:cNvCxnSpPr>
            <a:cxnSpLocks/>
          </p:cNvCxnSpPr>
          <p:nvPr/>
        </p:nvCxnSpPr>
        <p:spPr>
          <a:xfrm>
            <a:off x="1799059" y="2565172"/>
            <a:ext cx="5529754" cy="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 name="Google Shape;164;p38">
            <a:extLst>
              <a:ext uri="{FF2B5EF4-FFF2-40B4-BE49-F238E27FC236}">
                <a16:creationId xmlns:a16="http://schemas.microsoft.com/office/drawing/2014/main" id="{8C30D641-55A0-EB5C-341C-A89BDA2848F4}"/>
              </a:ext>
            </a:extLst>
          </p:cNvPr>
          <p:cNvSpPr txBox="1">
            <a:spLocks/>
          </p:cNvSpPr>
          <p:nvPr/>
        </p:nvSpPr>
        <p:spPr>
          <a:xfrm>
            <a:off x="2911170" y="4140819"/>
            <a:ext cx="3260700" cy="365575"/>
          </a:xfrm>
          <a:prstGeom prst="rect">
            <a:avLst/>
          </a:prstGeom>
          <a:noFill/>
          <a:ln>
            <a:noFill/>
          </a:ln>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Montserrat ExtraBold"/>
              <a:buNone/>
              <a:defRPr sz="36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US" sz="1500" dirty="0">
                <a:latin typeface="Montserrat ExtraLight"/>
                <a:ea typeface="Montserrat ExtraLight"/>
                <a:cs typeface="Montserrat ExtraLight"/>
                <a:sym typeface="Montserrat ExtraLight"/>
              </a:rPr>
              <a:t>Date : 18</a:t>
            </a:r>
            <a:r>
              <a:rPr lang="en-US" sz="1500" baseline="30000" dirty="0">
                <a:latin typeface="Montserrat ExtraLight"/>
                <a:ea typeface="Montserrat ExtraLight"/>
                <a:cs typeface="Montserrat ExtraLight"/>
                <a:sym typeface="Montserrat ExtraLight"/>
              </a:rPr>
              <a:t>th</a:t>
            </a:r>
            <a:r>
              <a:rPr lang="en-US" sz="1500" dirty="0">
                <a:latin typeface="Montserrat ExtraLight"/>
                <a:ea typeface="Montserrat ExtraLight"/>
                <a:cs typeface="Montserrat ExtraLight"/>
                <a:sym typeface="Montserrat ExtraLight"/>
              </a:rPr>
              <a:t> July, 2024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pic>
        <p:nvPicPr>
          <p:cNvPr id="2" name="Picture 1">
            <a:extLst>
              <a:ext uri="{FF2B5EF4-FFF2-40B4-BE49-F238E27FC236}">
                <a16:creationId xmlns:a16="http://schemas.microsoft.com/office/drawing/2014/main" id="{4BD55A37-4122-C8E3-84DE-B8E6264CB2F4}"/>
              </a:ext>
            </a:extLst>
          </p:cNvPr>
          <p:cNvPicPr>
            <a:picLocks noChangeAspect="1"/>
          </p:cNvPicPr>
          <p:nvPr/>
        </p:nvPicPr>
        <p:blipFill>
          <a:blip r:embed="rId3"/>
          <a:stretch>
            <a:fillRect/>
          </a:stretch>
        </p:blipFill>
        <p:spPr>
          <a:xfrm>
            <a:off x="301454" y="893819"/>
            <a:ext cx="8571570" cy="2627958"/>
          </a:xfrm>
          <a:prstGeom prst="rect">
            <a:avLst/>
          </a:prstGeom>
        </p:spPr>
      </p:pic>
      <p:sp>
        <p:nvSpPr>
          <p:cNvPr id="6" name="TextBox 5">
            <a:extLst>
              <a:ext uri="{FF2B5EF4-FFF2-40B4-BE49-F238E27FC236}">
                <a16:creationId xmlns:a16="http://schemas.microsoft.com/office/drawing/2014/main" id="{BCAE0C1F-A077-A78C-C1FD-079F0023134E}"/>
              </a:ext>
            </a:extLst>
          </p:cNvPr>
          <p:cNvSpPr txBox="1"/>
          <p:nvPr/>
        </p:nvSpPr>
        <p:spPr>
          <a:xfrm>
            <a:off x="37182" y="325624"/>
            <a:ext cx="4237452" cy="369332"/>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800" b="1" dirty="0">
                <a:solidFill>
                  <a:srgbClr val="FFFF00"/>
                </a:solidFill>
                <a:latin typeface="Oswald SemiBold" panose="00000700000000000000" pitchFamily="2" charset="0"/>
              </a:rPr>
              <a:t>Effect of Impressions over Quantity </a:t>
            </a:r>
          </a:p>
        </p:txBody>
      </p:sp>
      <p:sp>
        <p:nvSpPr>
          <p:cNvPr id="7" name="Rectangle 6">
            <a:extLst>
              <a:ext uri="{FF2B5EF4-FFF2-40B4-BE49-F238E27FC236}">
                <a16:creationId xmlns:a16="http://schemas.microsoft.com/office/drawing/2014/main" id="{E406EE2B-CCB3-8FC9-4E38-33E7C3A45BC5}"/>
              </a:ext>
            </a:extLst>
          </p:cNvPr>
          <p:cNvSpPr/>
          <p:nvPr/>
        </p:nvSpPr>
        <p:spPr>
          <a:xfrm>
            <a:off x="219070" y="3792784"/>
            <a:ext cx="7378627" cy="1200329"/>
          </a:xfrm>
          <a:prstGeom prst="rect">
            <a:avLst/>
          </a:prstGeom>
          <a:noFill/>
        </p:spPr>
        <p:txBody>
          <a:bodyPr wrap="square" lIns="91440" tIns="45720" rIns="91440" bIns="45720">
            <a:spAutoFit/>
          </a:bodyPr>
          <a:lstStyle/>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The slope of the linear regression model for original data is: 0.0019</a:t>
            </a:r>
          </a:p>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The slope of the linear regression model for data with imputed outliers is: 0.0019</a:t>
            </a:r>
          </a:p>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The slope of the linear regression model for log transformed data is: 0.1663</a:t>
            </a:r>
          </a:p>
          <a:p>
            <a:pPr>
              <a:buClr>
                <a:schemeClr val="bg1"/>
              </a:buClr>
            </a:pPr>
            <a:endParaRPr lang="en-US" sz="12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a:p>
            <a:pPr>
              <a:buClr>
                <a:schemeClr val="bg1"/>
              </a:buClr>
            </a:pPr>
            <a:r>
              <a:rPr lang="en-US" sz="12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Here we can see that all slopes are positive </a:t>
            </a:r>
            <a:r>
              <a:rPr lang="en-US" sz="1200" b="1"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which means that </a:t>
            </a:r>
            <a:r>
              <a:rPr lang="en-US" sz="12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Quantity slightly increases when Clicks increases.</a:t>
            </a:r>
          </a:p>
          <a:p>
            <a:pPr>
              <a:buClr>
                <a:schemeClr val="bg1"/>
              </a:buClr>
            </a:pPr>
            <a:endParaRPr lang="en-US" sz="12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pic>
        <p:nvPicPr>
          <p:cNvPr id="8" name="Picture 7">
            <a:extLst>
              <a:ext uri="{FF2B5EF4-FFF2-40B4-BE49-F238E27FC236}">
                <a16:creationId xmlns:a16="http://schemas.microsoft.com/office/drawing/2014/main" id="{CFD811BF-0BD9-3DAB-D362-F34798F8B328}"/>
              </a:ext>
            </a:extLst>
          </p:cNvPr>
          <p:cNvPicPr>
            <a:picLocks noChangeAspect="1"/>
          </p:cNvPicPr>
          <p:nvPr/>
        </p:nvPicPr>
        <p:blipFill>
          <a:blip r:embed="rId4"/>
          <a:stretch>
            <a:fillRect/>
          </a:stretch>
        </p:blipFill>
        <p:spPr>
          <a:xfrm>
            <a:off x="301454" y="893819"/>
            <a:ext cx="8571571" cy="2627958"/>
          </a:xfrm>
          <a:prstGeom prst="rect">
            <a:avLst/>
          </a:prstGeom>
        </p:spPr>
      </p:pic>
    </p:spTree>
    <p:extLst>
      <p:ext uri="{BB962C8B-B14F-4D97-AF65-F5344CB8AC3E}">
        <p14:creationId xmlns:p14="http://schemas.microsoft.com/office/powerpoint/2010/main" val="3588017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pic>
        <p:nvPicPr>
          <p:cNvPr id="15" name="Picture 14">
            <a:extLst>
              <a:ext uri="{FF2B5EF4-FFF2-40B4-BE49-F238E27FC236}">
                <a16:creationId xmlns:a16="http://schemas.microsoft.com/office/drawing/2014/main" id="{7956D271-D49C-6C96-26B6-733427D0757E}"/>
              </a:ext>
            </a:extLst>
          </p:cNvPr>
          <p:cNvPicPr>
            <a:picLocks noChangeAspect="1"/>
          </p:cNvPicPr>
          <p:nvPr/>
        </p:nvPicPr>
        <p:blipFill>
          <a:blip r:embed="rId3"/>
          <a:stretch>
            <a:fillRect/>
          </a:stretch>
        </p:blipFill>
        <p:spPr>
          <a:xfrm>
            <a:off x="5995522" y="1086846"/>
            <a:ext cx="2516576" cy="2299960"/>
          </a:xfrm>
          <a:prstGeom prst="rect">
            <a:avLst/>
          </a:prstGeom>
        </p:spPr>
      </p:pic>
      <p:pic>
        <p:nvPicPr>
          <p:cNvPr id="13" name="Picture 12">
            <a:extLst>
              <a:ext uri="{FF2B5EF4-FFF2-40B4-BE49-F238E27FC236}">
                <a16:creationId xmlns:a16="http://schemas.microsoft.com/office/drawing/2014/main" id="{35D82E60-D823-B118-3E08-D5F209414A3E}"/>
              </a:ext>
            </a:extLst>
          </p:cNvPr>
          <p:cNvPicPr>
            <a:picLocks noChangeAspect="1"/>
          </p:cNvPicPr>
          <p:nvPr/>
        </p:nvPicPr>
        <p:blipFill>
          <a:blip r:embed="rId4"/>
          <a:stretch>
            <a:fillRect/>
          </a:stretch>
        </p:blipFill>
        <p:spPr>
          <a:xfrm>
            <a:off x="906964" y="1256284"/>
            <a:ext cx="2158922" cy="1965954"/>
          </a:xfrm>
          <a:prstGeom prst="rect">
            <a:avLst/>
          </a:prstGeom>
        </p:spPr>
      </p:pic>
      <p:pic>
        <p:nvPicPr>
          <p:cNvPr id="14" name="Picture 13">
            <a:extLst>
              <a:ext uri="{FF2B5EF4-FFF2-40B4-BE49-F238E27FC236}">
                <a16:creationId xmlns:a16="http://schemas.microsoft.com/office/drawing/2014/main" id="{BA3AB73D-900B-1B92-0870-A86E9F7E41A9}"/>
              </a:ext>
            </a:extLst>
          </p:cNvPr>
          <p:cNvPicPr>
            <a:picLocks noChangeAspect="1"/>
          </p:cNvPicPr>
          <p:nvPr/>
        </p:nvPicPr>
        <p:blipFill>
          <a:blip r:embed="rId5"/>
          <a:stretch>
            <a:fillRect/>
          </a:stretch>
        </p:blipFill>
        <p:spPr>
          <a:xfrm>
            <a:off x="3245386" y="1086846"/>
            <a:ext cx="2516576" cy="2304830"/>
          </a:xfrm>
          <a:prstGeom prst="rect">
            <a:avLst/>
          </a:prstGeom>
        </p:spPr>
      </p:pic>
      <p:sp>
        <p:nvSpPr>
          <p:cNvPr id="4" name="TextBox 3">
            <a:extLst>
              <a:ext uri="{FF2B5EF4-FFF2-40B4-BE49-F238E27FC236}">
                <a16:creationId xmlns:a16="http://schemas.microsoft.com/office/drawing/2014/main" id="{6C6C8DE4-F936-1BB7-6E8A-ABAD506C3783}"/>
              </a:ext>
            </a:extLst>
          </p:cNvPr>
          <p:cNvSpPr txBox="1"/>
          <p:nvPr/>
        </p:nvSpPr>
        <p:spPr>
          <a:xfrm>
            <a:off x="37182" y="124905"/>
            <a:ext cx="4237452" cy="369332"/>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800" b="1" dirty="0">
                <a:solidFill>
                  <a:srgbClr val="FFFF00"/>
                </a:solidFill>
                <a:latin typeface="Oswald SemiBold" panose="00000700000000000000" pitchFamily="2" charset="0"/>
              </a:rPr>
              <a:t>Effect of Impressions over Clicks </a:t>
            </a:r>
          </a:p>
        </p:txBody>
      </p:sp>
      <p:sp>
        <p:nvSpPr>
          <p:cNvPr id="5" name="Rectangle 4">
            <a:extLst>
              <a:ext uri="{FF2B5EF4-FFF2-40B4-BE49-F238E27FC236}">
                <a16:creationId xmlns:a16="http://schemas.microsoft.com/office/drawing/2014/main" id="{CD8EEC6B-4128-1D9D-A45E-106EFD529F74}"/>
              </a:ext>
            </a:extLst>
          </p:cNvPr>
          <p:cNvSpPr/>
          <p:nvPr/>
        </p:nvSpPr>
        <p:spPr>
          <a:xfrm>
            <a:off x="233939" y="4112446"/>
            <a:ext cx="7653690" cy="830997"/>
          </a:xfrm>
          <a:prstGeom prst="rect">
            <a:avLst/>
          </a:prstGeom>
          <a:noFill/>
        </p:spPr>
        <p:txBody>
          <a:bodyPr wrap="square" lIns="91440" tIns="45720" rIns="91440" bIns="45720">
            <a:spAutoFit/>
          </a:bodyPr>
          <a:lstStyle/>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The slope of the linear regression model for original data is: 0.0127</a:t>
            </a:r>
          </a:p>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The slope of the linear regression model for log transformed data is: 0.0042</a:t>
            </a:r>
          </a:p>
          <a:p>
            <a:pPr>
              <a:buClr>
                <a:schemeClr val="bg1"/>
              </a:buClr>
            </a:pPr>
            <a:endParaRPr lang="en-US" sz="12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a:p>
            <a:pPr>
              <a:buClr>
                <a:schemeClr val="bg1"/>
              </a:buClr>
            </a:pPr>
            <a:r>
              <a:rPr lang="en-US" sz="12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Here we can see that all slopes are positive </a:t>
            </a:r>
            <a:r>
              <a:rPr lang="en-US" sz="1200" b="1"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which means that Clicks</a:t>
            </a:r>
            <a:r>
              <a:rPr lang="en-US" sz="12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 slightly increases when Impressions increases.</a:t>
            </a:r>
          </a:p>
        </p:txBody>
      </p:sp>
      <p:pic>
        <p:nvPicPr>
          <p:cNvPr id="3" name="Picture 2">
            <a:extLst>
              <a:ext uri="{FF2B5EF4-FFF2-40B4-BE49-F238E27FC236}">
                <a16:creationId xmlns:a16="http://schemas.microsoft.com/office/drawing/2014/main" id="{08CF2DD3-42E2-90A0-5E07-D14C06170095}"/>
              </a:ext>
            </a:extLst>
          </p:cNvPr>
          <p:cNvPicPr>
            <a:picLocks noChangeAspect="1"/>
          </p:cNvPicPr>
          <p:nvPr/>
        </p:nvPicPr>
        <p:blipFill>
          <a:blip r:embed="rId6"/>
          <a:stretch>
            <a:fillRect/>
          </a:stretch>
        </p:blipFill>
        <p:spPr>
          <a:xfrm>
            <a:off x="334538" y="598858"/>
            <a:ext cx="8493512" cy="3371796"/>
          </a:xfrm>
          <a:prstGeom prst="rect">
            <a:avLst/>
          </a:prstGeom>
        </p:spPr>
      </p:pic>
    </p:spTree>
    <p:extLst>
      <p:ext uri="{BB962C8B-B14F-4D97-AF65-F5344CB8AC3E}">
        <p14:creationId xmlns:p14="http://schemas.microsoft.com/office/powerpoint/2010/main" val="3394168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pic>
        <p:nvPicPr>
          <p:cNvPr id="29" name="Picture 28">
            <a:extLst>
              <a:ext uri="{FF2B5EF4-FFF2-40B4-BE49-F238E27FC236}">
                <a16:creationId xmlns:a16="http://schemas.microsoft.com/office/drawing/2014/main" id="{0E3D3C4A-F15D-AC7E-741F-4C6A308B2E8B}"/>
              </a:ext>
            </a:extLst>
          </p:cNvPr>
          <p:cNvPicPr>
            <a:picLocks noChangeAspect="1"/>
          </p:cNvPicPr>
          <p:nvPr/>
        </p:nvPicPr>
        <p:blipFill>
          <a:blip r:embed="rId3"/>
          <a:stretch>
            <a:fillRect/>
          </a:stretch>
        </p:blipFill>
        <p:spPr>
          <a:xfrm>
            <a:off x="48505" y="1360446"/>
            <a:ext cx="2947149" cy="2683728"/>
          </a:xfrm>
          <a:prstGeom prst="rect">
            <a:avLst/>
          </a:prstGeom>
        </p:spPr>
      </p:pic>
      <p:pic>
        <p:nvPicPr>
          <p:cNvPr id="30" name="Picture 29">
            <a:extLst>
              <a:ext uri="{FF2B5EF4-FFF2-40B4-BE49-F238E27FC236}">
                <a16:creationId xmlns:a16="http://schemas.microsoft.com/office/drawing/2014/main" id="{7134EB43-7313-B5C3-EB56-5A5ECE0BC790}"/>
              </a:ext>
            </a:extLst>
          </p:cNvPr>
          <p:cNvPicPr>
            <a:picLocks noChangeAspect="1"/>
          </p:cNvPicPr>
          <p:nvPr/>
        </p:nvPicPr>
        <p:blipFill>
          <a:blip r:embed="rId4"/>
          <a:stretch>
            <a:fillRect/>
          </a:stretch>
        </p:blipFill>
        <p:spPr>
          <a:xfrm>
            <a:off x="3099424" y="1360446"/>
            <a:ext cx="2930283" cy="2683728"/>
          </a:xfrm>
          <a:prstGeom prst="rect">
            <a:avLst/>
          </a:prstGeom>
        </p:spPr>
      </p:pic>
      <p:pic>
        <p:nvPicPr>
          <p:cNvPr id="31" name="Picture 30">
            <a:extLst>
              <a:ext uri="{FF2B5EF4-FFF2-40B4-BE49-F238E27FC236}">
                <a16:creationId xmlns:a16="http://schemas.microsoft.com/office/drawing/2014/main" id="{841EEACE-D160-539D-4457-5BCC174352C5}"/>
              </a:ext>
            </a:extLst>
          </p:cNvPr>
          <p:cNvPicPr>
            <a:picLocks noChangeAspect="1"/>
          </p:cNvPicPr>
          <p:nvPr/>
        </p:nvPicPr>
        <p:blipFill>
          <a:blip r:embed="rId5"/>
          <a:stretch>
            <a:fillRect/>
          </a:stretch>
        </p:blipFill>
        <p:spPr>
          <a:xfrm>
            <a:off x="6147062" y="1360447"/>
            <a:ext cx="2937771" cy="2683728"/>
          </a:xfrm>
          <a:prstGeom prst="rect">
            <a:avLst/>
          </a:prstGeom>
        </p:spPr>
      </p:pic>
      <p:sp>
        <p:nvSpPr>
          <p:cNvPr id="4" name="Freeform 10">
            <a:extLst>
              <a:ext uri="{FF2B5EF4-FFF2-40B4-BE49-F238E27FC236}">
                <a16:creationId xmlns:a16="http://schemas.microsoft.com/office/drawing/2014/main" id="{4ECF7DFE-4719-0A25-FD15-88F2669FB36A}"/>
              </a:ext>
            </a:extLst>
          </p:cNvPr>
          <p:cNvSpPr/>
          <p:nvPr/>
        </p:nvSpPr>
        <p:spPr>
          <a:xfrm>
            <a:off x="307588" y="169677"/>
            <a:ext cx="547339" cy="551435"/>
          </a:xfrm>
          <a:custGeom>
            <a:avLst/>
            <a:gdLst/>
            <a:ahLst/>
            <a:cxnLst/>
            <a:rect l="l" t="t" r="r" b="b"/>
            <a:pathLst>
              <a:path w="2369553" h="2369553">
                <a:moveTo>
                  <a:pt x="0" y="0"/>
                </a:moveTo>
                <a:lnTo>
                  <a:pt x="2369553" y="0"/>
                </a:lnTo>
                <a:lnTo>
                  <a:pt x="2369553" y="2369553"/>
                </a:lnTo>
                <a:lnTo>
                  <a:pt x="0" y="23695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Google Shape;194;p41">
            <a:extLst>
              <a:ext uri="{FF2B5EF4-FFF2-40B4-BE49-F238E27FC236}">
                <a16:creationId xmlns:a16="http://schemas.microsoft.com/office/drawing/2014/main" id="{FBF40FA3-B59B-AEA6-AE5A-14E702B0514D}"/>
              </a:ext>
            </a:extLst>
          </p:cNvPr>
          <p:cNvSpPr txBox="1">
            <a:spLocks/>
          </p:cNvSpPr>
          <p:nvPr/>
        </p:nvSpPr>
        <p:spPr>
          <a:xfrm>
            <a:off x="906964" y="74343"/>
            <a:ext cx="2936488" cy="74924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b="1" dirty="0">
                <a:solidFill>
                  <a:schemeClr val="accent1"/>
                </a:solidFill>
                <a:latin typeface="Oswald SemiBold" panose="00000700000000000000" pitchFamily="2" charset="0"/>
              </a:rPr>
              <a:t>VISUALIZATION</a:t>
            </a:r>
            <a:endParaRPr lang="en-US" sz="3500" dirty="0">
              <a:solidFill>
                <a:schemeClr val="accent1"/>
              </a:solidFill>
              <a:latin typeface="Oswald SemiBold" panose="00000700000000000000" pitchFamily="2" charset="0"/>
            </a:endParaRPr>
          </a:p>
        </p:txBody>
      </p:sp>
      <p:sp>
        <p:nvSpPr>
          <p:cNvPr id="8" name="TextBox 7">
            <a:extLst>
              <a:ext uri="{FF2B5EF4-FFF2-40B4-BE49-F238E27FC236}">
                <a16:creationId xmlns:a16="http://schemas.microsoft.com/office/drawing/2014/main" id="{F752615E-6679-EABE-4BEB-8844686C58F3}"/>
              </a:ext>
            </a:extLst>
          </p:cNvPr>
          <p:cNvSpPr txBox="1"/>
          <p:nvPr/>
        </p:nvSpPr>
        <p:spPr>
          <a:xfrm>
            <a:off x="334534" y="816279"/>
            <a:ext cx="2274849" cy="369332"/>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800" b="1" dirty="0">
                <a:solidFill>
                  <a:srgbClr val="FFFF00"/>
                </a:solidFill>
                <a:latin typeface="Oswald SemiBold" panose="00000700000000000000" pitchFamily="2" charset="0"/>
              </a:rPr>
              <a:t>Day wise Quantity</a:t>
            </a:r>
          </a:p>
        </p:txBody>
      </p:sp>
      <p:sp>
        <p:nvSpPr>
          <p:cNvPr id="9" name="TextBox 8">
            <a:extLst>
              <a:ext uri="{FF2B5EF4-FFF2-40B4-BE49-F238E27FC236}">
                <a16:creationId xmlns:a16="http://schemas.microsoft.com/office/drawing/2014/main" id="{B8F2EF78-F345-2CD5-563D-9237248104EC}"/>
              </a:ext>
            </a:extLst>
          </p:cNvPr>
          <p:cNvSpPr txBox="1"/>
          <p:nvPr/>
        </p:nvSpPr>
        <p:spPr>
          <a:xfrm>
            <a:off x="3192952" y="827433"/>
            <a:ext cx="2486738" cy="369332"/>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800" b="1" dirty="0">
                <a:solidFill>
                  <a:srgbClr val="FFFF00"/>
                </a:solidFill>
                <a:latin typeface="Oswald SemiBold" panose="00000700000000000000" pitchFamily="2" charset="0"/>
              </a:rPr>
              <a:t>Week wise Quantity </a:t>
            </a:r>
          </a:p>
        </p:txBody>
      </p:sp>
      <p:sp>
        <p:nvSpPr>
          <p:cNvPr id="11" name="TextBox 10">
            <a:extLst>
              <a:ext uri="{FF2B5EF4-FFF2-40B4-BE49-F238E27FC236}">
                <a16:creationId xmlns:a16="http://schemas.microsoft.com/office/drawing/2014/main" id="{FAAB7967-9EEA-29E2-18EA-BD33239A9188}"/>
              </a:ext>
            </a:extLst>
          </p:cNvPr>
          <p:cNvSpPr txBox="1"/>
          <p:nvPr/>
        </p:nvSpPr>
        <p:spPr>
          <a:xfrm>
            <a:off x="6095974" y="846021"/>
            <a:ext cx="2486738" cy="369332"/>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800" b="1" dirty="0">
                <a:solidFill>
                  <a:srgbClr val="FFFF00"/>
                </a:solidFill>
                <a:latin typeface="Oswald SemiBold" panose="00000700000000000000" pitchFamily="2" charset="0"/>
              </a:rPr>
              <a:t>Month wise Quantity </a:t>
            </a:r>
          </a:p>
        </p:txBody>
      </p:sp>
      <p:pic>
        <p:nvPicPr>
          <p:cNvPr id="13" name="Picture 12">
            <a:extLst>
              <a:ext uri="{FF2B5EF4-FFF2-40B4-BE49-F238E27FC236}">
                <a16:creationId xmlns:a16="http://schemas.microsoft.com/office/drawing/2014/main" id="{2203314A-6774-F4A1-3291-C0BB9B8ACF27}"/>
              </a:ext>
            </a:extLst>
          </p:cNvPr>
          <p:cNvPicPr>
            <a:picLocks noChangeAspect="1"/>
          </p:cNvPicPr>
          <p:nvPr/>
        </p:nvPicPr>
        <p:blipFill>
          <a:blip r:embed="rId8"/>
          <a:stretch>
            <a:fillRect/>
          </a:stretch>
        </p:blipFill>
        <p:spPr>
          <a:xfrm>
            <a:off x="48505" y="1360446"/>
            <a:ext cx="2947149" cy="2683728"/>
          </a:xfrm>
          <a:prstGeom prst="rect">
            <a:avLst/>
          </a:prstGeom>
        </p:spPr>
      </p:pic>
      <p:sp>
        <p:nvSpPr>
          <p:cNvPr id="14" name="Rectangle 13">
            <a:extLst>
              <a:ext uri="{FF2B5EF4-FFF2-40B4-BE49-F238E27FC236}">
                <a16:creationId xmlns:a16="http://schemas.microsoft.com/office/drawing/2014/main" id="{DCF73173-79ED-1466-F363-E4887E9CEA33}"/>
              </a:ext>
            </a:extLst>
          </p:cNvPr>
          <p:cNvSpPr/>
          <p:nvPr/>
        </p:nvSpPr>
        <p:spPr>
          <a:xfrm>
            <a:off x="18352" y="4261126"/>
            <a:ext cx="2947149" cy="523220"/>
          </a:xfrm>
          <a:prstGeom prst="rect">
            <a:avLst/>
          </a:prstGeom>
          <a:noFill/>
        </p:spPr>
        <p:txBody>
          <a:bodyPr wrap="square" lIns="91440" tIns="45720" rIns="91440" bIns="45720">
            <a:spAutoFit/>
          </a:bodyPr>
          <a:lstStyle/>
          <a:p>
            <a:pPr>
              <a:buClr>
                <a:schemeClr val="bg1"/>
              </a:buClr>
            </a:pPr>
            <a:r>
              <a:rPr lang="en-US"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Monday have highest sales followed by Saturday and Sunday.</a:t>
            </a:r>
            <a:endParaRPr lang="en-US"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pic>
        <p:nvPicPr>
          <p:cNvPr id="16" name="Picture 15">
            <a:extLst>
              <a:ext uri="{FF2B5EF4-FFF2-40B4-BE49-F238E27FC236}">
                <a16:creationId xmlns:a16="http://schemas.microsoft.com/office/drawing/2014/main" id="{62294E85-4EB5-7C6C-3501-3E6FCD967F93}"/>
              </a:ext>
            </a:extLst>
          </p:cNvPr>
          <p:cNvPicPr>
            <a:picLocks noChangeAspect="1"/>
          </p:cNvPicPr>
          <p:nvPr/>
        </p:nvPicPr>
        <p:blipFill>
          <a:blip r:embed="rId9"/>
          <a:stretch>
            <a:fillRect/>
          </a:stretch>
        </p:blipFill>
        <p:spPr>
          <a:xfrm>
            <a:off x="3099424" y="1360446"/>
            <a:ext cx="2930283" cy="2683728"/>
          </a:xfrm>
          <a:prstGeom prst="rect">
            <a:avLst/>
          </a:prstGeom>
        </p:spPr>
      </p:pic>
      <p:sp>
        <p:nvSpPr>
          <p:cNvPr id="17" name="Rectangle 16">
            <a:extLst>
              <a:ext uri="{FF2B5EF4-FFF2-40B4-BE49-F238E27FC236}">
                <a16:creationId xmlns:a16="http://schemas.microsoft.com/office/drawing/2014/main" id="{5E0CFA91-2673-F0B3-353E-CF47EB2C4FC8}"/>
              </a:ext>
            </a:extLst>
          </p:cNvPr>
          <p:cNvSpPr/>
          <p:nvPr/>
        </p:nvSpPr>
        <p:spPr>
          <a:xfrm>
            <a:off x="3162269" y="4257409"/>
            <a:ext cx="2788026" cy="523220"/>
          </a:xfrm>
          <a:prstGeom prst="rect">
            <a:avLst/>
          </a:prstGeom>
          <a:noFill/>
        </p:spPr>
        <p:txBody>
          <a:bodyPr wrap="square" lIns="91440" tIns="45720" rIns="91440" bIns="45720">
            <a:spAutoFit/>
          </a:bodyPr>
          <a:lstStyle/>
          <a:p>
            <a:pPr>
              <a:buClr>
                <a:schemeClr val="bg1"/>
              </a:buClr>
            </a:pPr>
            <a:r>
              <a:rPr lang="en-US"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Week 2021-12-12 with 159.67 Quantity sold have the highest sales.</a:t>
            </a:r>
            <a:endParaRPr lang="en-US"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pic>
        <p:nvPicPr>
          <p:cNvPr id="19" name="Picture 18">
            <a:extLst>
              <a:ext uri="{FF2B5EF4-FFF2-40B4-BE49-F238E27FC236}">
                <a16:creationId xmlns:a16="http://schemas.microsoft.com/office/drawing/2014/main" id="{E146ADCC-910F-E6BD-5C84-EC28ABC72640}"/>
              </a:ext>
            </a:extLst>
          </p:cNvPr>
          <p:cNvPicPr>
            <a:picLocks noChangeAspect="1"/>
          </p:cNvPicPr>
          <p:nvPr/>
        </p:nvPicPr>
        <p:blipFill>
          <a:blip r:embed="rId10"/>
          <a:stretch>
            <a:fillRect/>
          </a:stretch>
        </p:blipFill>
        <p:spPr>
          <a:xfrm>
            <a:off x="6148345" y="1360446"/>
            <a:ext cx="2936488" cy="2683728"/>
          </a:xfrm>
          <a:prstGeom prst="rect">
            <a:avLst/>
          </a:prstGeom>
        </p:spPr>
      </p:pic>
      <p:sp>
        <p:nvSpPr>
          <p:cNvPr id="20" name="Rectangle 19">
            <a:extLst>
              <a:ext uri="{FF2B5EF4-FFF2-40B4-BE49-F238E27FC236}">
                <a16:creationId xmlns:a16="http://schemas.microsoft.com/office/drawing/2014/main" id="{D6ABB667-C20C-8F0B-BBAB-CF1A85692B22}"/>
              </a:ext>
            </a:extLst>
          </p:cNvPr>
          <p:cNvSpPr/>
          <p:nvPr/>
        </p:nvSpPr>
        <p:spPr>
          <a:xfrm>
            <a:off x="6221404" y="4253695"/>
            <a:ext cx="2788026" cy="523220"/>
          </a:xfrm>
          <a:prstGeom prst="rect">
            <a:avLst/>
          </a:prstGeom>
          <a:noFill/>
        </p:spPr>
        <p:txBody>
          <a:bodyPr wrap="square" lIns="91440" tIns="45720" rIns="91440" bIns="45720">
            <a:spAutoFit/>
          </a:bodyPr>
          <a:lstStyle/>
          <a:p>
            <a:pPr>
              <a:buClr>
                <a:schemeClr val="bg1"/>
              </a:buClr>
            </a:pPr>
            <a:r>
              <a:rPr lang="en-US"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Month of March 2022 had the highest sales with 618.67 units sold.</a:t>
            </a:r>
            <a:endParaRPr lang="en-US"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
        <p:nvSpPr>
          <p:cNvPr id="2" name="Rectangle 1">
            <a:extLst>
              <a:ext uri="{FF2B5EF4-FFF2-40B4-BE49-F238E27FC236}">
                <a16:creationId xmlns:a16="http://schemas.microsoft.com/office/drawing/2014/main" id="{0D9642E5-56B0-1F6E-9584-9713FC1D4F1B}"/>
              </a:ext>
            </a:extLst>
          </p:cNvPr>
          <p:cNvSpPr/>
          <p:nvPr/>
        </p:nvSpPr>
        <p:spPr>
          <a:xfrm>
            <a:off x="745589" y="1621536"/>
            <a:ext cx="253218" cy="191648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21AB7B02-3B25-3E9D-1F2D-004D157CA515}"/>
              </a:ext>
            </a:extLst>
          </p:cNvPr>
          <p:cNvSpPr/>
          <p:nvPr/>
        </p:nvSpPr>
        <p:spPr>
          <a:xfrm>
            <a:off x="3389856" y="1572768"/>
            <a:ext cx="45719" cy="1727512"/>
          </a:xfrm>
          <a:prstGeom prst="rect">
            <a:avLst/>
          </a:prstGeom>
          <a:noFill/>
          <a:ln w="1905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7CD8A94-79D2-EF21-D926-89BFD7C0EA5F}"/>
              </a:ext>
            </a:extLst>
          </p:cNvPr>
          <p:cNvSpPr/>
          <p:nvPr/>
        </p:nvSpPr>
        <p:spPr>
          <a:xfrm>
            <a:off x="7617655" y="1614502"/>
            <a:ext cx="154745" cy="1703124"/>
          </a:xfrm>
          <a:prstGeom prst="rect">
            <a:avLst/>
          </a:prstGeom>
          <a:noFill/>
          <a:ln w="5715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6321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7" name="Freeform 10">
            <a:extLst>
              <a:ext uri="{FF2B5EF4-FFF2-40B4-BE49-F238E27FC236}">
                <a16:creationId xmlns:a16="http://schemas.microsoft.com/office/drawing/2014/main" id="{5BB1E609-51AA-8829-F46B-399F035C793F}"/>
              </a:ext>
            </a:extLst>
          </p:cNvPr>
          <p:cNvSpPr/>
          <p:nvPr/>
        </p:nvSpPr>
        <p:spPr>
          <a:xfrm>
            <a:off x="307588" y="169677"/>
            <a:ext cx="547339" cy="551435"/>
          </a:xfrm>
          <a:custGeom>
            <a:avLst/>
            <a:gdLst/>
            <a:ahLst/>
            <a:cxnLst/>
            <a:rect l="l" t="t" r="r" b="b"/>
            <a:pathLst>
              <a:path w="2369553" h="2369553">
                <a:moveTo>
                  <a:pt x="0" y="0"/>
                </a:moveTo>
                <a:lnTo>
                  <a:pt x="2369553" y="0"/>
                </a:lnTo>
                <a:lnTo>
                  <a:pt x="2369553" y="2369553"/>
                </a:lnTo>
                <a:lnTo>
                  <a:pt x="0" y="23695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Google Shape;194;p41">
            <a:extLst>
              <a:ext uri="{FF2B5EF4-FFF2-40B4-BE49-F238E27FC236}">
                <a16:creationId xmlns:a16="http://schemas.microsoft.com/office/drawing/2014/main" id="{62A0AA78-EB84-A6BA-54DF-B7637364EB87}"/>
              </a:ext>
            </a:extLst>
          </p:cNvPr>
          <p:cNvSpPr txBox="1">
            <a:spLocks/>
          </p:cNvSpPr>
          <p:nvPr/>
        </p:nvSpPr>
        <p:spPr>
          <a:xfrm>
            <a:off x="906964" y="74343"/>
            <a:ext cx="2936488" cy="74924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b="1" dirty="0">
                <a:solidFill>
                  <a:schemeClr val="accent1"/>
                </a:solidFill>
                <a:latin typeface="Oswald SemiBold" panose="00000700000000000000" pitchFamily="2" charset="0"/>
              </a:rPr>
              <a:t>VISUALIZATION</a:t>
            </a:r>
            <a:endParaRPr lang="en-US" sz="3500" dirty="0">
              <a:solidFill>
                <a:schemeClr val="accent1"/>
              </a:solidFill>
              <a:latin typeface="Oswald SemiBold" panose="00000700000000000000" pitchFamily="2" charset="0"/>
            </a:endParaRPr>
          </a:p>
        </p:txBody>
      </p:sp>
      <p:sp>
        <p:nvSpPr>
          <p:cNvPr id="9" name="TextBox 8">
            <a:extLst>
              <a:ext uri="{FF2B5EF4-FFF2-40B4-BE49-F238E27FC236}">
                <a16:creationId xmlns:a16="http://schemas.microsoft.com/office/drawing/2014/main" id="{F77E9CC8-BD74-6ED9-1D83-DB93D7F30CFC}"/>
              </a:ext>
            </a:extLst>
          </p:cNvPr>
          <p:cNvSpPr txBox="1"/>
          <p:nvPr/>
        </p:nvSpPr>
        <p:spPr>
          <a:xfrm>
            <a:off x="395494" y="816279"/>
            <a:ext cx="2274849" cy="369332"/>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800" b="1" dirty="0">
                <a:solidFill>
                  <a:srgbClr val="FFFF00"/>
                </a:solidFill>
                <a:latin typeface="Oswald SemiBold" panose="00000700000000000000" pitchFamily="2" charset="0"/>
              </a:rPr>
              <a:t>Day wise Clicks</a:t>
            </a:r>
          </a:p>
        </p:txBody>
      </p:sp>
      <p:sp>
        <p:nvSpPr>
          <p:cNvPr id="10" name="TextBox 9">
            <a:extLst>
              <a:ext uri="{FF2B5EF4-FFF2-40B4-BE49-F238E27FC236}">
                <a16:creationId xmlns:a16="http://schemas.microsoft.com/office/drawing/2014/main" id="{5C3247A5-817E-D21A-F773-711127B26DDA}"/>
              </a:ext>
            </a:extLst>
          </p:cNvPr>
          <p:cNvSpPr txBox="1"/>
          <p:nvPr/>
        </p:nvSpPr>
        <p:spPr>
          <a:xfrm>
            <a:off x="3337732" y="827433"/>
            <a:ext cx="2486738" cy="369332"/>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800" b="1" dirty="0">
                <a:solidFill>
                  <a:srgbClr val="FFFF00"/>
                </a:solidFill>
                <a:latin typeface="Oswald SemiBold" panose="00000700000000000000" pitchFamily="2" charset="0"/>
              </a:rPr>
              <a:t>Week wise Clicks </a:t>
            </a:r>
          </a:p>
        </p:txBody>
      </p:sp>
      <p:sp>
        <p:nvSpPr>
          <p:cNvPr id="11" name="TextBox 10">
            <a:extLst>
              <a:ext uri="{FF2B5EF4-FFF2-40B4-BE49-F238E27FC236}">
                <a16:creationId xmlns:a16="http://schemas.microsoft.com/office/drawing/2014/main" id="{26CF08E5-47EB-DA08-B794-A84B84A0D983}"/>
              </a:ext>
            </a:extLst>
          </p:cNvPr>
          <p:cNvSpPr txBox="1"/>
          <p:nvPr/>
        </p:nvSpPr>
        <p:spPr>
          <a:xfrm>
            <a:off x="6362674" y="846021"/>
            <a:ext cx="2486738" cy="369332"/>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800" b="1" dirty="0">
                <a:solidFill>
                  <a:srgbClr val="FFFF00"/>
                </a:solidFill>
                <a:latin typeface="Oswald SemiBold" panose="00000700000000000000" pitchFamily="2" charset="0"/>
              </a:rPr>
              <a:t>Month wise Clicks </a:t>
            </a:r>
          </a:p>
        </p:txBody>
      </p:sp>
      <p:sp>
        <p:nvSpPr>
          <p:cNvPr id="13" name="Rectangle 12">
            <a:extLst>
              <a:ext uri="{FF2B5EF4-FFF2-40B4-BE49-F238E27FC236}">
                <a16:creationId xmlns:a16="http://schemas.microsoft.com/office/drawing/2014/main" id="{127468B6-F776-7192-67CB-E39DF6AB70CD}"/>
              </a:ext>
            </a:extLst>
          </p:cNvPr>
          <p:cNvSpPr/>
          <p:nvPr/>
        </p:nvSpPr>
        <p:spPr>
          <a:xfrm>
            <a:off x="18352" y="4261126"/>
            <a:ext cx="2947149" cy="523220"/>
          </a:xfrm>
          <a:prstGeom prst="rect">
            <a:avLst/>
          </a:prstGeom>
          <a:noFill/>
        </p:spPr>
        <p:txBody>
          <a:bodyPr wrap="square" lIns="91440" tIns="45720" rIns="91440" bIns="45720">
            <a:spAutoFit/>
          </a:bodyPr>
          <a:lstStyle/>
          <a:p>
            <a:pPr>
              <a:buClr>
                <a:schemeClr val="bg1"/>
              </a:buClr>
            </a:pPr>
            <a:r>
              <a:rPr lang="en-US"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According to the plot we can see that Sunday have high Clicks.</a:t>
            </a:r>
            <a:endParaRPr lang="en-US"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
        <p:nvSpPr>
          <p:cNvPr id="15" name="Rectangle 14">
            <a:extLst>
              <a:ext uri="{FF2B5EF4-FFF2-40B4-BE49-F238E27FC236}">
                <a16:creationId xmlns:a16="http://schemas.microsoft.com/office/drawing/2014/main" id="{661ED597-90FE-4159-CAC5-4F5A003974A5}"/>
              </a:ext>
            </a:extLst>
          </p:cNvPr>
          <p:cNvSpPr/>
          <p:nvPr/>
        </p:nvSpPr>
        <p:spPr>
          <a:xfrm>
            <a:off x="3162269" y="4257409"/>
            <a:ext cx="2788026" cy="523220"/>
          </a:xfrm>
          <a:prstGeom prst="rect">
            <a:avLst/>
          </a:prstGeom>
          <a:noFill/>
        </p:spPr>
        <p:txBody>
          <a:bodyPr wrap="square" lIns="91440" tIns="45720" rIns="91440" bIns="45720">
            <a:spAutoFit/>
          </a:bodyPr>
          <a:lstStyle/>
          <a:p>
            <a:pPr>
              <a:buClr>
                <a:schemeClr val="bg1"/>
              </a:buClr>
            </a:pPr>
            <a:r>
              <a:rPr lang="en-US"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Week starting on 2022-02-27 had the highest clicks with 4095 clicks.</a:t>
            </a:r>
            <a:endParaRPr lang="en-US"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
        <p:nvSpPr>
          <p:cNvPr id="17" name="Rectangle 16">
            <a:extLst>
              <a:ext uri="{FF2B5EF4-FFF2-40B4-BE49-F238E27FC236}">
                <a16:creationId xmlns:a16="http://schemas.microsoft.com/office/drawing/2014/main" id="{AEAE8623-855A-AF21-ADC8-B942ECD737E7}"/>
              </a:ext>
            </a:extLst>
          </p:cNvPr>
          <p:cNvSpPr/>
          <p:nvPr/>
        </p:nvSpPr>
        <p:spPr>
          <a:xfrm>
            <a:off x="6221404" y="4253695"/>
            <a:ext cx="2788026" cy="523220"/>
          </a:xfrm>
          <a:prstGeom prst="rect">
            <a:avLst/>
          </a:prstGeom>
          <a:noFill/>
        </p:spPr>
        <p:txBody>
          <a:bodyPr wrap="square" lIns="91440" tIns="45720" rIns="91440" bIns="45720">
            <a:spAutoFit/>
          </a:bodyPr>
          <a:lstStyle/>
          <a:p>
            <a:pPr>
              <a:buClr>
                <a:schemeClr val="bg1"/>
              </a:buClr>
            </a:pPr>
            <a:r>
              <a:rPr lang="en-US"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Month of March 2022 had the highest Clicks with 618.67 Clicks.</a:t>
            </a:r>
            <a:endParaRPr lang="en-US"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pic>
        <p:nvPicPr>
          <p:cNvPr id="21" name="Picture 20">
            <a:extLst>
              <a:ext uri="{FF2B5EF4-FFF2-40B4-BE49-F238E27FC236}">
                <a16:creationId xmlns:a16="http://schemas.microsoft.com/office/drawing/2014/main" id="{A13903F7-B892-E3A7-58F0-2383CAA92CB9}"/>
              </a:ext>
            </a:extLst>
          </p:cNvPr>
          <p:cNvPicPr>
            <a:picLocks noChangeAspect="1"/>
          </p:cNvPicPr>
          <p:nvPr/>
        </p:nvPicPr>
        <p:blipFill>
          <a:blip r:embed="rId5"/>
          <a:stretch>
            <a:fillRect/>
          </a:stretch>
        </p:blipFill>
        <p:spPr>
          <a:xfrm>
            <a:off x="48505" y="1360446"/>
            <a:ext cx="2947149" cy="2683728"/>
          </a:xfrm>
          <a:prstGeom prst="rect">
            <a:avLst/>
          </a:prstGeom>
        </p:spPr>
      </p:pic>
      <p:pic>
        <p:nvPicPr>
          <p:cNvPr id="23" name="Picture 22">
            <a:extLst>
              <a:ext uri="{FF2B5EF4-FFF2-40B4-BE49-F238E27FC236}">
                <a16:creationId xmlns:a16="http://schemas.microsoft.com/office/drawing/2014/main" id="{FA78DCD7-1CB2-1E52-48B3-A81564C63ECC}"/>
              </a:ext>
            </a:extLst>
          </p:cNvPr>
          <p:cNvPicPr>
            <a:picLocks noChangeAspect="1"/>
          </p:cNvPicPr>
          <p:nvPr/>
        </p:nvPicPr>
        <p:blipFill>
          <a:blip r:embed="rId6"/>
          <a:stretch>
            <a:fillRect/>
          </a:stretch>
        </p:blipFill>
        <p:spPr>
          <a:xfrm>
            <a:off x="3099424" y="1360446"/>
            <a:ext cx="2930283" cy="2683728"/>
          </a:xfrm>
          <a:prstGeom prst="rect">
            <a:avLst/>
          </a:prstGeom>
        </p:spPr>
      </p:pic>
      <p:pic>
        <p:nvPicPr>
          <p:cNvPr id="25" name="Picture 24">
            <a:extLst>
              <a:ext uri="{FF2B5EF4-FFF2-40B4-BE49-F238E27FC236}">
                <a16:creationId xmlns:a16="http://schemas.microsoft.com/office/drawing/2014/main" id="{23148435-FEBE-3197-FAC5-1077C9CCAC84}"/>
              </a:ext>
            </a:extLst>
          </p:cNvPr>
          <p:cNvPicPr>
            <a:picLocks noChangeAspect="1"/>
          </p:cNvPicPr>
          <p:nvPr/>
        </p:nvPicPr>
        <p:blipFill>
          <a:blip r:embed="rId7"/>
          <a:stretch>
            <a:fillRect/>
          </a:stretch>
        </p:blipFill>
        <p:spPr>
          <a:xfrm>
            <a:off x="6147062" y="1360447"/>
            <a:ext cx="2937771" cy="2683728"/>
          </a:xfrm>
          <a:prstGeom prst="rect">
            <a:avLst/>
          </a:prstGeom>
        </p:spPr>
      </p:pic>
      <p:sp>
        <p:nvSpPr>
          <p:cNvPr id="2" name="Rectangle 1">
            <a:extLst>
              <a:ext uri="{FF2B5EF4-FFF2-40B4-BE49-F238E27FC236}">
                <a16:creationId xmlns:a16="http://schemas.microsoft.com/office/drawing/2014/main" id="{7ACDC40B-516D-D892-144E-C8F9DABDC858}"/>
              </a:ext>
            </a:extLst>
          </p:cNvPr>
          <p:cNvSpPr/>
          <p:nvPr/>
        </p:nvSpPr>
        <p:spPr>
          <a:xfrm>
            <a:off x="1519201" y="1629979"/>
            <a:ext cx="230399" cy="191258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31E81A78-4660-ED96-737F-E44B36AFEECD}"/>
              </a:ext>
            </a:extLst>
          </p:cNvPr>
          <p:cNvSpPr/>
          <p:nvPr/>
        </p:nvSpPr>
        <p:spPr>
          <a:xfrm>
            <a:off x="4315416" y="1603713"/>
            <a:ext cx="45719" cy="1738125"/>
          </a:xfrm>
          <a:prstGeom prst="rect">
            <a:avLst/>
          </a:prstGeom>
          <a:noFill/>
          <a:ln w="1905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E21E4DD5-5413-02F9-9223-08E35604C29D}"/>
              </a:ext>
            </a:extLst>
          </p:cNvPr>
          <p:cNvSpPr/>
          <p:nvPr/>
        </p:nvSpPr>
        <p:spPr>
          <a:xfrm>
            <a:off x="7626323" y="1620427"/>
            <a:ext cx="154745" cy="1703124"/>
          </a:xfrm>
          <a:prstGeom prst="rect">
            <a:avLst/>
          </a:prstGeom>
          <a:noFill/>
          <a:ln w="5715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52240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pic>
        <p:nvPicPr>
          <p:cNvPr id="24" name="Picture 23">
            <a:extLst>
              <a:ext uri="{FF2B5EF4-FFF2-40B4-BE49-F238E27FC236}">
                <a16:creationId xmlns:a16="http://schemas.microsoft.com/office/drawing/2014/main" id="{A24A4C63-219F-750A-8A77-7BCE28852853}"/>
              </a:ext>
            </a:extLst>
          </p:cNvPr>
          <p:cNvPicPr>
            <a:picLocks noChangeAspect="1"/>
          </p:cNvPicPr>
          <p:nvPr/>
        </p:nvPicPr>
        <p:blipFill>
          <a:blip r:embed="rId3"/>
          <a:stretch>
            <a:fillRect/>
          </a:stretch>
        </p:blipFill>
        <p:spPr>
          <a:xfrm>
            <a:off x="6147062" y="1360447"/>
            <a:ext cx="2937771" cy="2683461"/>
          </a:xfrm>
          <a:prstGeom prst="rect">
            <a:avLst/>
          </a:prstGeom>
        </p:spPr>
      </p:pic>
      <p:pic>
        <p:nvPicPr>
          <p:cNvPr id="23" name="Picture 22">
            <a:extLst>
              <a:ext uri="{FF2B5EF4-FFF2-40B4-BE49-F238E27FC236}">
                <a16:creationId xmlns:a16="http://schemas.microsoft.com/office/drawing/2014/main" id="{134DA96E-798E-2C94-5073-F8B512D21F83}"/>
              </a:ext>
            </a:extLst>
          </p:cNvPr>
          <p:cNvPicPr>
            <a:picLocks noChangeAspect="1"/>
          </p:cNvPicPr>
          <p:nvPr/>
        </p:nvPicPr>
        <p:blipFill>
          <a:blip r:embed="rId4"/>
          <a:stretch>
            <a:fillRect/>
          </a:stretch>
        </p:blipFill>
        <p:spPr>
          <a:xfrm>
            <a:off x="3106858" y="1360447"/>
            <a:ext cx="2930283" cy="2683461"/>
          </a:xfrm>
          <a:prstGeom prst="rect">
            <a:avLst/>
          </a:prstGeom>
        </p:spPr>
      </p:pic>
      <p:pic>
        <p:nvPicPr>
          <p:cNvPr id="22" name="Picture 21">
            <a:extLst>
              <a:ext uri="{FF2B5EF4-FFF2-40B4-BE49-F238E27FC236}">
                <a16:creationId xmlns:a16="http://schemas.microsoft.com/office/drawing/2014/main" id="{A61A2087-CD26-7281-2CCF-4D22A676C37B}"/>
              </a:ext>
            </a:extLst>
          </p:cNvPr>
          <p:cNvPicPr>
            <a:picLocks noChangeAspect="1"/>
          </p:cNvPicPr>
          <p:nvPr/>
        </p:nvPicPr>
        <p:blipFill>
          <a:blip r:embed="rId5"/>
          <a:stretch>
            <a:fillRect/>
          </a:stretch>
        </p:blipFill>
        <p:spPr>
          <a:xfrm>
            <a:off x="50971" y="1360712"/>
            <a:ext cx="2944684" cy="2683461"/>
          </a:xfrm>
          <a:prstGeom prst="rect">
            <a:avLst/>
          </a:prstGeom>
        </p:spPr>
      </p:pic>
      <p:sp>
        <p:nvSpPr>
          <p:cNvPr id="4" name="Freeform 10">
            <a:extLst>
              <a:ext uri="{FF2B5EF4-FFF2-40B4-BE49-F238E27FC236}">
                <a16:creationId xmlns:a16="http://schemas.microsoft.com/office/drawing/2014/main" id="{BC8A796C-E80D-7A3E-C063-8C383B5DEA47}"/>
              </a:ext>
            </a:extLst>
          </p:cNvPr>
          <p:cNvSpPr/>
          <p:nvPr/>
        </p:nvSpPr>
        <p:spPr>
          <a:xfrm>
            <a:off x="307588" y="169677"/>
            <a:ext cx="547339" cy="551435"/>
          </a:xfrm>
          <a:custGeom>
            <a:avLst/>
            <a:gdLst/>
            <a:ahLst/>
            <a:cxnLst/>
            <a:rect l="l" t="t" r="r" b="b"/>
            <a:pathLst>
              <a:path w="2369553" h="2369553">
                <a:moveTo>
                  <a:pt x="0" y="0"/>
                </a:moveTo>
                <a:lnTo>
                  <a:pt x="2369553" y="0"/>
                </a:lnTo>
                <a:lnTo>
                  <a:pt x="2369553" y="2369553"/>
                </a:lnTo>
                <a:lnTo>
                  <a:pt x="0" y="23695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Google Shape;194;p41">
            <a:extLst>
              <a:ext uri="{FF2B5EF4-FFF2-40B4-BE49-F238E27FC236}">
                <a16:creationId xmlns:a16="http://schemas.microsoft.com/office/drawing/2014/main" id="{FCF9C8AF-128C-FD59-A2E5-F961524B7A22}"/>
              </a:ext>
            </a:extLst>
          </p:cNvPr>
          <p:cNvSpPr txBox="1">
            <a:spLocks/>
          </p:cNvSpPr>
          <p:nvPr/>
        </p:nvSpPr>
        <p:spPr>
          <a:xfrm>
            <a:off x="906964" y="74343"/>
            <a:ext cx="2936488" cy="74924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b="1" dirty="0">
                <a:solidFill>
                  <a:schemeClr val="accent1"/>
                </a:solidFill>
                <a:latin typeface="Oswald SemiBold" panose="00000700000000000000" pitchFamily="2" charset="0"/>
              </a:rPr>
              <a:t>VISUALIZATION</a:t>
            </a:r>
            <a:endParaRPr lang="en-US" sz="3500" dirty="0">
              <a:solidFill>
                <a:schemeClr val="accent1"/>
              </a:solidFill>
              <a:latin typeface="Oswald SemiBold" panose="00000700000000000000" pitchFamily="2" charset="0"/>
            </a:endParaRPr>
          </a:p>
        </p:txBody>
      </p:sp>
      <p:sp>
        <p:nvSpPr>
          <p:cNvPr id="6" name="TextBox 5">
            <a:extLst>
              <a:ext uri="{FF2B5EF4-FFF2-40B4-BE49-F238E27FC236}">
                <a16:creationId xmlns:a16="http://schemas.microsoft.com/office/drawing/2014/main" id="{1325E05D-1E21-F656-E198-E352ACBBCDC6}"/>
              </a:ext>
            </a:extLst>
          </p:cNvPr>
          <p:cNvSpPr txBox="1"/>
          <p:nvPr/>
        </p:nvSpPr>
        <p:spPr>
          <a:xfrm>
            <a:off x="171974" y="816279"/>
            <a:ext cx="2647535" cy="369332"/>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800" b="1" dirty="0">
                <a:solidFill>
                  <a:srgbClr val="FFFF00"/>
                </a:solidFill>
                <a:latin typeface="Oswald SemiBold" panose="00000700000000000000" pitchFamily="2" charset="0"/>
              </a:rPr>
              <a:t>Day wise Impressions</a:t>
            </a:r>
          </a:p>
        </p:txBody>
      </p:sp>
      <p:sp>
        <p:nvSpPr>
          <p:cNvPr id="7" name="TextBox 6">
            <a:extLst>
              <a:ext uri="{FF2B5EF4-FFF2-40B4-BE49-F238E27FC236}">
                <a16:creationId xmlns:a16="http://schemas.microsoft.com/office/drawing/2014/main" id="{E54A39CC-C4D6-F01D-BDAA-882A52E90980}"/>
              </a:ext>
            </a:extLst>
          </p:cNvPr>
          <p:cNvSpPr txBox="1"/>
          <p:nvPr/>
        </p:nvSpPr>
        <p:spPr>
          <a:xfrm>
            <a:off x="3101512" y="827433"/>
            <a:ext cx="2757343" cy="369332"/>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800" b="1" dirty="0">
                <a:solidFill>
                  <a:srgbClr val="FFFF00"/>
                </a:solidFill>
                <a:latin typeface="Oswald SemiBold" panose="00000700000000000000" pitchFamily="2" charset="0"/>
              </a:rPr>
              <a:t>Week wise Impressions </a:t>
            </a:r>
          </a:p>
        </p:txBody>
      </p:sp>
      <p:sp>
        <p:nvSpPr>
          <p:cNvPr id="8" name="TextBox 7">
            <a:extLst>
              <a:ext uri="{FF2B5EF4-FFF2-40B4-BE49-F238E27FC236}">
                <a16:creationId xmlns:a16="http://schemas.microsoft.com/office/drawing/2014/main" id="{D2337F45-BFBD-7502-7A25-E85C8C5FA8DB}"/>
              </a:ext>
            </a:extLst>
          </p:cNvPr>
          <p:cNvSpPr txBox="1"/>
          <p:nvPr/>
        </p:nvSpPr>
        <p:spPr>
          <a:xfrm>
            <a:off x="6095973" y="846021"/>
            <a:ext cx="2930283" cy="369332"/>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800" b="1" dirty="0">
                <a:solidFill>
                  <a:srgbClr val="FFFF00"/>
                </a:solidFill>
                <a:latin typeface="Oswald SemiBold" panose="00000700000000000000" pitchFamily="2" charset="0"/>
              </a:rPr>
              <a:t>Month wise Impressions </a:t>
            </a:r>
          </a:p>
        </p:txBody>
      </p:sp>
      <p:sp>
        <p:nvSpPr>
          <p:cNvPr id="9" name="Rectangle 8">
            <a:extLst>
              <a:ext uri="{FF2B5EF4-FFF2-40B4-BE49-F238E27FC236}">
                <a16:creationId xmlns:a16="http://schemas.microsoft.com/office/drawing/2014/main" id="{3757E5B6-2D55-C7EF-FBE3-3C81622B8D00}"/>
              </a:ext>
            </a:extLst>
          </p:cNvPr>
          <p:cNvSpPr/>
          <p:nvPr/>
        </p:nvSpPr>
        <p:spPr>
          <a:xfrm>
            <a:off x="18352" y="4261126"/>
            <a:ext cx="2947149" cy="523220"/>
          </a:xfrm>
          <a:prstGeom prst="rect">
            <a:avLst/>
          </a:prstGeom>
          <a:noFill/>
        </p:spPr>
        <p:txBody>
          <a:bodyPr wrap="square" lIns="91440" tIns="45720" rIns="91440" bIns="45720">
            <a:spAutoFit/>
          </a:bodyPr>
          <a:lstStyle/>
          <a:p>
            <a:pPr>
              <a:buClr>
                <a:schemeClr val="bg1"/>
              </a:buClr>
            </a:pPr>
            <a:r>
              <a:rPr lang="en-US"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According to the plot we can see that Monday have high Impressions.</a:t>
            </a:r>
            <a:endParaRPr lang="en-US"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
        <p:nvSpPr>
          <p:cNvPr id="10" name="Rectangle 9">
            <a:extLst>
              <a:ext uri="{FF2B5EF4-FFF2-40B4-BE49-F238E27FC236}">
                <a16:creationId xmlns:a16="http://schemas.microsoft.com/office/drawing/2014/main" id="{CB030648-C31C-832F-20E9-C53C03E8A812}"/>
              </a:ext>
            </a:extLst>
          </p:cNvPr>
          <p:cNvSpPr/>
          <p:nvPr/>
        </p:nvSpPr>
        <p:spPr>
          <a:xfrm>
            <a:off x="3162269" y="4257409"/>
            <a:ext cx="2788026" cy="738664"/>
          </a:xfrm>
          <a:prstGeom prst="rect">
            <a:avLst/>
          </a:prstGeom>
          <a:noFill/>
        </p:spPr>
        <p:txBody>
          <a:bodyPr wrap="square" lIns="91440" tIns="45720" rIns="91440" bIns="45720">
            <a:spAutoFit/>
          </a:bodyPr>
          <a:lstStyle/>
          <a:p>
            <a:pPr>
              <a:buClr>
                <a:schemeClr val="bg1"/>
              </a:buClr>
            </a:pPr>
            <a:r>
              <a:rPr lang="en-US"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Week starting on 2022-04-10 had the highest Impressions with 15096 Impressions.</a:t>
            </a:r>
            <a:endParaRPr lang="en-US"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
        <p:nvSpPr>
          <p:cNvPr id="11" name="Rectangle 10">
            <a:extLst>
              <a:ext uri="{FF2B5EF4-FFF2-40B4-BE49-F238E27FC236}">
                <a16:creationId xmlns:a16="http://schemas.microsoft.com/office/drawing/2014/main" id="{196856FE-8E46-FC24-DA80-5C5D923513E3}"/>
              </a:ext>
            </a:extLst>
          </p:cNvPr>
          <p:cNvSpPr/>
          <p:nvPr/>
        </p:nvSpPr>
        <p:spPr>
          <a:xfrm>
            <a:off x="6221404" y="4253695"/>
            <a:ext cx="2788026" cy="738664"/>
          </a:xfrm>
          <a:prstGeom prst="rect">
            <a:avLst/>
          </a:prstGeom>
          <a:noFill/>
        </p:spPr>
        <p:txBody>
          <a:bodyPr wrap="square" lIns="91440" tIns="45720" rIns="91440" bIns="45720">
            <a:spAutoFit/>
          </a:bodyPr>
          <a:lstStyle/>
          <a:p>
            <a:pPr>
              <a:buClr>
                <a:schemeClr val="bg1"/>
              </a:buClr>
            </a:pPr>
            <a:r>
              <a:rPr lang="en-US"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Month of April 2022 had the highest Impressions with 618.67 Impressions.</a:t>
            </a:r>
            <a:endParaRPr lang="en-US"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pic>
        <p:nvPicPr>
          <p:cNvPr id="12" name="Picture 11">
            <a:extLst>
              <a:ext uri="{FF2B5EF4-FFF2-40B4-BE49-F238E27FC236}">
                <a16:creationId xmlns:a16="http://schemas.microsoft.com/office/drawing/2014/main" id="{2F8A067E-C021-8D51-8520-4167347702DA}"/>
              </a:ext>
            </a:extLst>
          </p:cNvPr>
          <p:cNvPicPr>
            <a:picLocks noChangeAspect="1"/>
          </p:cNvPicPr>
          <p:nvPr/>
        </p:nvPicPr>
        <p:blipFill>
          <a:blip r:embed="rId8"/>
          <a:stretch>
            <a:fillRect/>
          </a:stretch>
        </p:blipFill>
        <p:spPr>
          <a:xfrm>
            <a:off x="48505" y="1360446"/>
            <a:ext cx="2947149" cy="2683728"/>
          </a:xfrm>
          <a:prstGeom prst="rect">
            <a:avLst/>
          </a:prstGeom>
        </p:spPr>
      </p:pic>
      <p:pic>
        <p:nvPicPr>
          <p:cNvPr id="13" name="Picture 12">
            <a:extLst>
              <a:ext uri="{FF2B5EF4-FFF2-40B4-BE49-F238E27FC236}">
                <a16:creationId xmlns:a16="http://schemas.microsoft.com/office/drawing/2014/main" id="{670F1BED-2FCE-8180-28A7-8A9C5918EEF2}"/>
              </a:ext>
            </a:extLst>
          </p:cNvPr>
          <p:cNvPicPr>
            <a:picLocks noChangeAspect="1"/>
          </p:cNvPicPr>
          <p:nvPr/>
        </p:nvPicPr>
        <p:blipFill>
          <a:blip r:embed="rId9"/>
          <a:stretch>
            <a:fillRect/>
          </a:stretch>
        </p:blipFill>
        <p:spPr>
          <a:xfrm>
            <a:off x="3099424" y="1360446"/>
            <a:ext cx="2930283" cy="2683728"/>
          </a:xfrm>
          <a:prstGeom prst="rect">
            <a:avLst/>
          </a:prstGeom>
        </p:spPr>
      </p:pic>
      <p:pic>
        <p:nvPicPr>
          <p:cNvPr id="14" name="Picture 13">
            <a:extLst>
              <a:ext uri="{FF2B5EF4-FFF2-40B4-BE49-F238E27FC236}">
                <a16:creationId xmlns:a16="http://schemas.microsoft.com/office/drawing/2014/main" id="{7341DFB5-A1F9-428F-80C3-B90D6F73C897}"/>
              </a:ext>
            </a:extLst>
          </p:cNvPr>
          <p:cNvPicPr>
            <a:picLocks noChangeAspect="1"/>
          </p:cNvPicPr>
          <p:nvPr/>
        </p:nvPicPr>
        <p:blipFill>
          <a:blip r:embed="rId10"/>
          <a:stretch>
            <a:fillRect/>
          </a:stretch>
        </p:blipFill>
        <p:spPr>
          <a:xfrm>
            <a:off x="6147062" y="1360447"/>
            <a:ext cx="2937771" cy="2683728"/>
          </a:xfrm>
          <a:prstGeom prst="rect">
            <a:avLst/>
          </a:prstGeom>
        </p:spPr>
      </p:pic>
      <p:pic>
        <p:nvPicPr>
          <p:cNvPr id="16" name="Picture 15">
            <a:extLst>
              <a:ext uri="{FF2B5EF4-FFF2-40B4-BE49-F238E27FC236}">
                <a16:creationId xmlns:a16="http://schemas.microsoft.com/office/drawing/2014/main" id="{EC5FCCB6-2745-17F7-86E2-C0BEEABC7B0F}"/>
              </a:ext>
            </a:extLst>
          </p:cNvPr>
          <p:cNvPicPr>
            <a:picLocks noChangeAspect="1"/>
          </p:cNvPicPr>
          <p:nvPr/>
        </p:nvPicPr>
        <p:blipFill>
          <a:blip r:embed="rId11"/>
          <a:stretch>
            <a:fillRect/>
          </a:stretch>
        </p:blipFill>
        <p:spPr>
          <a:xfrm>
            <a:off x="48505" y="1360446"/>
            <a:ext cx="2947149" cy="2683728"/>
          </a:xfrm>
          <a:prstGeom prst="rect">
            <a:avLst/>
          </a:prstGeom>
        </p:spPr>
      </p:pic>
      <p:pic>
        <p:nvPicPr>
          <p:cNvPr id="18" name="Picture 17">
            <a:extLst>
              <a:ext uri="{FF2B5EF4-FFF2-40B4-BE49-F238E27FC236}">
                <a16:creationId xmlns:a16="http://schemas.microsoft.com/office/drawing/2014/main" id="{08440C1F-7EC3-1EC2-6F25-273FCA0721EC}"/>
              </a:ext>
            </a:extLst>
          </p:cNvPr>
          <p:cNvPicPr>
            <a:picLocks noChangeAspect="1"/>
          </p:cNvPicPr>
          <p:nvPr/>
        </p:nvPicPr>
        <p:blipFill>
          <a:blip r:embed="rId12"/>
          <a:stretch>
            <a:fillRect/>
          </a:stretch>
        </p:blipFill>
        <p:spPr>
          <a:xfrm>
            <a:off x="3099424" y="1360446"/>
            <a:ext cx="2930283" cy="2683728"/>
          </a:xfrm>
          <a:prstGeom prst="rect">
            <a:avLst/>
          </a:prstGeom>
        </p:spPr>
      </p:pic>
      <p:pic>
        <p:nvPicPr>
          <p:cNvPr id="20" name="Picture 19">
            <a:extLst>
              <a:ext uri="{FF2B5EF4-FFF2-40B4-BE49-F238E27FC236}">
                <a16:creationId xmlns:a16="http://schemas.microsoft.com/office/drawing/2014/main" id="{FD67D9D1-4E6D-2220-DC5B-E32BA3BDD855}"/>
              </a:ext>
            </a:extLst>
          </p:cNvPr>
          <p:cNvPicPr>
            <a:picLocks noChangeAspect="1"/>
          </p:cNvPicPr>
          <p:nvPr/>
        </p:nvPicPr>
        <p:blipFill>
          <a:blip r:embed="rId13"/>
          <a:stretch>
            <a:fillRect/>
          </a:stretch>
        </p:blipFill>
        <p:spPr>
          <a:xfrm>
            <a:off x="6147062" y="1360446"/>
            <a:ext cx="2930283" cy="2683728"/>
          </a:xfrm>
          <a:prstGeom prst="rect">
            <a:avLst/>
          </a:prstGeom>
        </p:spPr>
      </p:pic>
      <p:sp>
        <p:nvSpPr>
          <p:cNvPr id="2" name="Rectangle 1">
            <a:extLst>
              <a:ext uri="{FF2B5EF4-FFF2-40B4-BE49-F238E27FC236}">
                <a16:creationId xmlns:a16="http://schemas.microsoft.com/office/drawing/2014/main" id="{9629D825-356B-3679-7872-62E588AB803C}"/>
              </a:ext>
            </a:extLst>
          </p:cNvPr>
          <p:cNvSpPr/>
          <p:nvPr/>
        </p:nvSpPr>
        <p:spPr>
          <a:xfrm>
            <a:off x="799384" y="1623662"/>
            <a:ext cx="234591" cy="191258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0160FCB6-93F3-35EA-A013-CBEAAB449FD5}"/>
              </a:ext>
            </a:extLst>
          </p:cNvPr>
          <p:cNvSpPr/>
          <p:nvPr/>
        </p:nvSpPr>
        <p:spPr>
          <a:xfrm>
            <a:off x="4833005" y="1588868"/>
            <a:ext cx="45719" cy="1766105"/>
          </a:xfrm>
          <a:prstGeom prst="rect">
            <a:avLst/>
          </a:prstGeom>
          <a:noFill/>
          <a:ln w="1905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6840B26-CB42-C766-1DEC-25389ACA0DD1}"/>
              </a:ext>
            </a:extLst>
          </p:cNvPr>
          <p:cNvSpPr/>
          <p:nvPr/>
        </p:nvSpPr>
        <p:spPr>
          <a:xfrm>
            <a:off x="8015477" y="1615455"/>
            <a:ext cx="153749" cy="1725449"/>
          </a:xfrm>
          <a:prstGeom prst="rect">
            <a:avLst/>
          </a:prstGeom>
          <a:noFill/>
          <a:ln w="5715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02003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13" name="Google Shape;194;p41">
            <a:extLst>
              <a:ext uri="{FF2B5EF4-FFF2-40B4-BE49-F238E27FC236}">
                <a16:creationId xmlns:a16="http://schemas.microsoft.com/office/drawing/2014/main" id="{BA46A6AC-0518-B0C2-C431-1B614178B691}"/>
              </a:ext>
            </a:extLst>
          </p:cNvPr>
          <p:cNvSpPr txBox="1">
            <a:spLocks/>
          </p:cNvSpPr>
          <p:nvPr/>
        </p:nvSpPr>
        <p:spPr>
          <a:xfrm>
            <a:off x="713924" y="74343"/>
            <a:ext cx="6227896" cy="74924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b="1" dirty="0">
                <a:solidFill>
                  <a:schemeClr val="accent1"/>
                </a:solidFill>
                <a:latin typeface="Oswald SemiBold" panose="00000700000000000000" pitchFamily="2" charset="0"/>
              </a:rPr>
              <a:t>Impact of Weekdays vs Weekend</a:t>
            </a:r>
            <a:endParaRPr lang="en-US" sz="3500" dirty="0">
              <a:solidFill>
                <a:schemeClr val="accent1"/>
              </a:solidFill>
              <a:latin typeface="Oswald SemiBold" panose="00000700000000000000" pitchFamily="2" charset="0"/>
            </a:endParaRPr>
          </a:p>
        </p:txBody>
      </p:sp>
      <p:sp>
        <p:nvSpPr>
          <p:cNvPr id="14" name="TextBox 13">
            <a:extLst>
              <a:ext uri="{FF2B5EF4-FFF2-40B4-BE49-F238E27FC236}">
                <a16:creationId xmlns:a16="http://schemas.microsoft.com/office/drawing/2014/main" id="{3C84FC38-12AB-F7DF-AC9A-283719C5AA60}"/>
              </a:ext>
            </a:extLst>
          </p:cNvPr>
          <p:cNvSpPr txBox="1"/>
          <p:nvPr/>
        </p:nvSpPr>
        <p:spPr>
          <a:xfrm>
            <a:off x="769575" y="816279"/>
            <a:ext cx="1628026" cy="369332"/>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800" b="1" dirty="0">
                <a:solidFill>
                  <a:srgbClr val="FFFF00"/>
                </a:solidFill>
                <a:latin typeface="Oswald SemiBold" panose="00000700000000000000" pitchFamily="2" charset="0"/>
              </a:rPr>
              <a:t>Quantity</a:t>
            </a:r>
          </a:p>
        </p:txBody>
      </p:sp>
      <p:sp>
        <p:nvSpPr>
          <p:cNvPr id="15" name="TextBox 14">
            <a:extLst>
              <a:ext uri="{FF2B5EF4-FFF2-40B4-BE49-F238E27FC236}">
                <a16:creationId xmlns:a16="http://schemas.microsoft.com/office/drawing/2014/main" id="{956CF00B-CBBA-53E4-C010-7BEAC999EE44}"/>
              </a:ext>
            </a:extLst>
          </p:cNvPr>
          <p:cNvSpPr txBox="1"/>
          <p:nvPr/>
        </p:nvSpPr>
        <p:spPr>
          <a:xfrm>
            <a:off x="3857513" y="827433"/>
            <a:ext cx="1290488" cy="369332"/>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800" b="1" dirty="0">
                <a:solidFill>
                  <a:srgbClr val="FFFF00"/>
                </a:solidFill>
                <a:latin typeface="Oswald SemiBold" panose="00000700000000000000" pitchFamily="2" charset="0"/>
              </a:rPr>
              <a:t>Clicks</a:t>
            </a:r>
          </a:p>
        </p:txBody>
      </p:sp>
      <p:sp>
        <p:nvSpPr>
          <p:cNvPr id="16" name="TextBox 15">
            <a:extLst>
              <a:ext uri="{FF2B5EF4-FFF2-40B4-BE49-F238E27FC236}">
                <a16:creationId xmlns:a16="http://schemas.microsoft.com/office/drawing/2014/main" id="{CD3C425E-0A1B-C443-9AE5-9E840BAFB16F}"/>
              </a:ext>
            </a:extLst>
          </p:cNvPr>
          <p:cNvSpPr txBox="1"/>
          <p:nvPr/>
        </p:nvSpPr>
        <p:spPr>
          <a:xfrm>
            <a:off x="6751173" y="846021"/>
            <a:ext cx="1788027" cy="369332"/>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800" b="1" dirty="0">
                <a:solidFill>
                  <a:srgbClr val="FFFF00"/>
                </a:solidFill>
                <a:latin typeface="Oswald SemiBold" panose="00000700000000000000" pitchFamily="2" charset="0"/>
              </a:rPr>
              <a:t>Impressions </a:t>
            </a:r>
          </a:p>
        </p:txBody>
      </p:sp>
      <p:sp>
        <p:nvSpPr>
          <p:cNvPr id="17" name="Rectangle 16">
            <a:extLst>
              <a:ext uri="{FF2B5EF4-FFF2-40B4-BE49-F238E27FC236}">
                <a16:creationId xmlns:a16="http://schemas.microsoft.com/office/drawing/2014/main" id="{45AF5F27-62C1-C6FA-5D51-18766DBCBC4E}"/>
              </a:ext>
            </a:extLst>
          </p:cNvPr>
          <p:cNvSpPr/>
          <p:nvPr/>
        </p:nvSpPr>
        <p:spPr>
          <a:xfrm>
            <a:off x="831152" y="4362726"/>
            <a:ext cx="7449248" cy="307777"/>
          </a:xfrm>
          <a:prstGeom prst="rect">
            <a:avLst/>
          </a:prstGeom>
          <a:noFill/>
        </p:spPr>
        <p:txBody>
          <a:bodyPr wrap="square" lIns="91440" tIns="45720" rIns="91440" bIns="45720">
            <a:spAutoFit/>
          </a:bodyPr>
          <a:lstStyle/>
          <a:p>
            <a:pPr>
              <a:buClr>
                <a:schemeClr val="bg1"/>
              </a:buClr>
            </a:pPr>
            <a:r>
              <a:rPr lang="en-US"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Here we can see that all ‘Quantity’, ‘Clicks’ and ‘Impressions’ in Weekdays are greater than ‘Weekend’. </a:t>
            </a:r>
            <a:endParaRPr lang="en-US"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
        <p:nvSpPr>
          <p:cNvPr id="26" name="Google Shape;2012;p58"/>
          <p:cNvSpPr/>
          <p:nvPr/>
        </p:nvSpPr>
        <p:spPr>
          <a:xfrm>
            <a:off x="361910" y="215134"/>
            <a:ext cx="515225" cy="511819"/>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021;p58"/>
          <p:cNvGrpSpPr/>
          <p:nvPr/>
        </p:nvGrpSpPr>
        <p:grpSpPr>
          <a:xfrm>
            <a:off x="488948" y="326026"/>
            <a:ext cx="264627" cy="262388"/>
            <a:chOff x="1421638" y="4125629"/>
            <a:chExt cx="374709" cy="374010"/>
          </a:xfrm>
          <a:solidFill>
            <a:schemeClr val="tx1"/>
          </a:solidFill>
        </p:grpSpPr>
        <p:sp>
          <p:nvSpPr>
            <p:cNvPr id="28" name="Google Shape;2022;p58"/>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023;p58"/>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 name="Picture 34">
            <a:extLst>
              <a:ext uri="{FF2B5EF4-FFF2-40B4-BE49-F238E27FC236}">
                <a16:creationId xmlns:a16="http://schemas.microsoft.com/office/drawing/2014/main" id="{71A78A28-A365-CA41-1684-B2CF864FDFEA}"/>
              </a:ext>
            </a:extLst>
          </p:cNvPr>
          <p:cNvPicPr>
            <a:picLocks noChangeAspect="1"/>
          </p:cNvPicPr>
          <p:nvPr/>
        </p:nvPicPr>
        <p:blipFill>
          <a:blip r:embed="rId3"/>
          <a:stretch>
            <a:fillRect/>
          </a:stretch>
        </p:blipFill>
        <p:spPr>
          <a:xfrm>
            <a:off x="50971" y="1360712"/>
            <a:ext cx="2944684" cy="2683461"/>
          </a:xfrm>
          <a:prstGeom prst="rect">
            <a:avLst/>
          </a:prstGeom>
        </p:spPr>
      </p:pic>
      <p:pic>
        <p:nvPicPr>
          <p:cNvPr id="37" name="Picture 36">
            <a:extLst>
              <a:ext uri="{FF2B5EF4-FFF2-40B4-BE49-F238E27FC236}">
                <a16:creationId xmlns:a16="http://schemas.microsoft.com/office/drawing/2014/main" id="{8D8ECFAC-B4AF-5973-711E-6667D48D92C5}"/>
              </a:ext>
            </a:extLst>
          </p:cNvPr>
          <p:cNvPicPr>
            <a:picLocks noChangeAspect="1"/>
          </p:cNvPicPr>
          <p:nvPr/>
        </p:nvPicPr>
        <p:blipFill>
          <a:blip r:embed="rId4"/>
          <a:stretch>
            <a:fillRect/>
          </a:stretch>
        </p:blipFill>
        <p:spPr>
          <a:xfrm>
            <a:off x="3106858" y="1360447"/>
            <a:ext cx="2930283" cy="2683461"/>
          </a:xfrm>
          <a:prstGeom prst="rect">
            <a:avLst/>
          </a:prstGeom>
        </p:spPr>
      </p:pic>
      <p:pic>
        <p:nvPicPr>
          <p:cNvPr id="40" name="Picture 39">
            <a:extLst>
              <a:ext uri="{FF2B5EF4-FFF2-40B4-BE49-F238E27FC236}">
                <a16:creationId xmlns:a16="http://schemas.microsoft.com/office/drawing/2014/main" id="{E260CA77-A7A8-A65C-8D06-D7A0AD8CB67B}"/>
              </a:ext>
            </a:extLst>
          </p:cNvPr>
          <p:cNvPicPr>
            <a:picLocks noChangeAspect="1"/>
          </p:cNvPicPr>
          <p:nvPr/>
        </p:nvPicPr>
        <p:blipFill>
          <a:blip r:embed="rId5"/>
          <a:stretch>
            <a:fillRect/>
          </a:stretch>
        </p:blipFill>
        <p:spPr>
          <a:xfrm>
            <a:off x="6147062" y="1360447"/>
            <a:ext cx="2937771" cy="2683461"/>
          </a:xfrm>
          <a:prstGeom prst="rect">
            <a:avLst/>
          </a:prstGeom>
        </p:spPr>
      </p:pic>
      <p:sp>
        <p:nvSpPr>
          <p:cNvPr id="2" name="Rectangle 1">
            <a:extLst>
              <a:ext uri="{FF2B5EF4-FFF2-40B4-BE49-F238E27FC236}">
                <a16:creationId xmlns:a16="http://schemas.microsoft.com/office/drawing/2014/main" id="{DB6BC5B6-1AE4-669F-1CB0-CBEF65BDF2F6}"/>
              </a:ext>
            </a:extLst>
          </p:cNvPr>
          <p:cNvSpPr/>
          <p:nvPr/>
        </p:nvSpPr>
        <p:spPr>
          <a:xfrm>
            <a:off x="713924" y="1645920"/>
            <a:ext cx="601405" cy="212422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E1F4D367-6870-8A80-93DA-DC2BD1B3BB75}"/>
              </a:ext>
            </a:extLst>
          </p:cNvPr>
          <p:cNvSpPr/>
          <p:nvPr/>
        </p:nvSpPr>
        <p:spPr>
          <a:xfrm>
            <a:off x="3785369" y="1643572"/>
            <a:ext cx="601405" cy="212422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C2EF2C99-52EC-4C59-28DF-9FE93DC7C531}"/>
              </a:ext>
            </a:extLst>
          </p:cNvPr>
          <p:cNvSpPr/>
          <p:nvPr/>
        </p:nvSpPr>
        <p:spPr>
          <a:xfrm>
            <a:off x="6859130" y="1643572"/>
            <a:ext cx="601405" cy="212422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9254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 name="Google Shape;194;p41">
            <a:extLst>
              <a:ext uri="{FF2B5EF4-FFF2-40B4-BE49-F238E27FC236}">
                <a16:creationId xmlns:a16="http://schemas.microsoft.com/office/drawing/2014/main" id="{15C8EA5B-22F4-CAC2-D867-16F80899FAAF}"/>
              </a:ext>
            </a:extLst>
          </p:cNvPr>
          <p:cNvSpPr txBox="1">
            <a:spLocks/>
          </p:cNvSpPr>
          <p:nvPr/>
        </p:nvSpPr>
        <p:spPr>
          <a:xfrm>
            <a:off x="825684" y="193040"/>
            <a:ext cx="1053916" cy="51878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chemeClr val="accent1"/>
                </a:solidFill>
                <a:latin typeface="Oswald SemiBold" panose="00000700000000000000" pitchFamily="2" charset="0"/>
              </a:rPr>
              <a:t>Trend </a:t>
            </a:r>
            <a:endParaRPr lang="en-US" sz="2400" dirty="0">
              <a:solidFill>
                <a:schemeClr val="accent1"/>
              </a:solidFill>
              <a:latin typeface="Oswald SemiBold" panose="00000700000000000000" pitchFamily="2" charset="0"/>
            </a:endParaRPr>
          </a:p>
        </p:txBody>
      </p:sp>
      <p:sp>
        <p:nvSpPr>
          <p:cNvPr id="3" name="Freeform 10">
            <a:extLst>
              <a:ext uri="{FF2B5EF4-FFF2-40B4-BE49-F238E27FC236}">
                <a16:creationId xmlns:a16="http://schemas.microsoft.com/office/drawing/2014/main" id="{0DC3D6F0-9741-9F03-9C19-E2FC57CAC846}"/>
              </a:ext>
            </a:extLst>
          </p:cNvPr>
          <p:cNvSpPr/>
          <p:nvPr/>
        </p:nvSpPr>
        <p:spPr>
          <a:xfrm>
            <a:off x="307588" y="169677"/>
            <a:ext cx="547339" cy="551435"/>
          </a:xfrm>
          <a:custGeom>
            <a:avLst/>
            <a:gdLst/>
            <a:ahLst/>
            <a:cxnLst/>
            <a:rect l="l" t="t" r="r" b="b"/>
            <a:pathLst>
              <a:path w="2369553" h="2369553">
                <a:moveTo>
                  <a:pt x="0" y="0"/>
                </a:moveTo>
                <a:lnTo>
                  <a:pt x="2369553" y="0"/>
                </a:lnTo>
                <a:lnTo>
                  <a:pt x="2369553" y="2369553"/>
                </a:lnTo>
                <a:lnTo>
                  <a:pt x="0" y="23695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5" name="Picture 4">
            <a:extLst>
              <a:ext uri="{FF2B5EF4-FFF2-40B4-BE49-F238E27FC236}">
                <a16:creationId xmlns:a16="http://schemas.microsoft.com/office/drawing/2014/main" id="{3A754BD9-B31D-9F21-45E4-30619E7A3F0C}"/>
              </a:ext>
            </a:extLst>
          </p:cNvPr>
          <p:cNvPicPr>
            <a:picLocks noChangeAspect="1"/>
          </p:cNvPicPr>
          <p:nvPr/>
        </p:nvPicPr>
        <p:blipFill>
          <a:blip r:embed="rId5"/>
          <a:stretch>
            <a:fillRect/>
          </a:stretch>
        </p:blipFill>
        <p:spPr>
          <a:xfrm>
            <a:off x="6117276" y="1282667"/>
            <a:ext cx="2928836" cy="2049520"/>
          </a:xfrm>
          <a:prstGeom prst="rect">
            <a:avLst/>
          </a:prstGeom>
        </p:spPr>
      </p:pic>
      <p:pic>
        <p:nvPicPr>
          <p:cNvPr id="7" name="Picture 6">
            <a:extLst>
              <a:ext uri="{FF2B5EF4-FFF2-40B4-BE49-F238E27FC236}">
                <a16:creationId xmlns:a16="http://schemas.microsoft.com/office/drawing/2014/main" id="{E724AA92-034A-9A33-9ABC-6CB71D3E7462}"/>
              </a:ext>
            </a:extLst>
          </p:cNvPr>
          <p:cNvPicPr>
            <a:picLocks noChangeAspect="1"/>
          </p:cNvPicPr>
          <p:nvPr/>
        </p:nvPicPr>
        <p:blipFill>
          <a:blip r:embed="rId6"/>
          <a:stretch>
            <a:fillRect/>
          </a:stretch>
        </p:blipFill>
        <p:spPr>
          <a:xfrm>
            <a:off x="3064588" y="1282667"/>
            <a:ext cx="2928836" cy="2049520"/>
          </a:xfrm>
          <a:prstGeom prst="rect">
            <a:avLst/>
          </a:prstGeom>
        </p:spPr>
      </p:pic>
      <p:pic>
        <p:nvPicPr>
          <p:cNvPr id="9" name="Picture 8">
            <a:extLst>
              <a:ext uri="{FF2B5EF4-FFF2-40B4-BE49-F238E27FC236}">
                <a16:creationId xmlns:a16="http://schemas.microsoft.com/office/drawing/2014/main" id="{EF274723-1B38-B274-F338-08D3F968660A}"/>
              </a:ext>
            </a:extLst>
          </p:cNvPr>
          <p:cNvPicPr>
            <a:picLocks noChangeAspect="1"/>
          </p:cNvPicPr>
          <p:nvPr/>
        </p:nvPicPr>
        <p:blipFill>
          <a:blip r:embed="rId7"/>
          <a:stretch>
            <a:fillRect/>
          </a:stretch>
        </p:blipFill>
        <p:spPr>
          <a:xfrm>
            <a:off x="99063" y="1282667"/>
            <a:ext cx="2841673" cy="2049520"/>
          </a:xfrm>
          <a:prstGeom prst="rect">
            <a:avLst/>
          </a:prstGeom>
        </p:spPr>
      </p:pic>
      <p:sp>
        <p:nvSpPr>
          <p:cNvPr id="11" name="Rectangle 10">
            <a:extLst>
              <a:ext uri="{FF2B5EF4-FFF2-40B4-BE49-F238E27FC236}">
                <a16:creationId xmlns:a16="http://schemas.microsoft.com/office/drawing/2014/main" id="{F3C065A4-BCD0-4E5A-A799-86A57BFB3AE5}"/>
              </a:ext>
            </a:extLst>
          </p:cNvPr>
          <p:cNvSpPr/>
          <p:nvPr/>
        </p:nvSpPr>
        <p:spPr>
          <a:xfrm>
            <a:off x="135251" y="3599442"/>
            <a:ext cx="2841673" cy="1200329"/>
          </a:xfrm>
          <a:prstGeom prst="rect">
            <a:avLst/>
          </a:prstGeom>
          <a:noFill/>
        </p:spPr>
        <p:txBody>
          <a:bodyPr wrap="square" lIns="91440" tIns="45720" rIns="91440" bIns="45720">
            <a:spAutoFit/>
          </a:bodyPr>
          <a:lstStyle/>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The sales quantity shows high volatility, with significant spikes and drops throughout the observed period. There appears to be a decreasing trend in sales quantity towards the end of the time series, particularly after April 2022.</a:t>
            </a:r>
            <a:endParaRPr lang="en-US" sz="12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
        <p:nvSpPr>
          <p:cNvPr id="12" name="Rectangle 11">
            <a:extLst>
              <a:ext uri="{FF2B5EF4-FFF2-40B4-BE49-F238E27FC236}">
                <a16:creationId xmlns:a16="http://schemas.microsoft.com/office/drawing/2014/main" id="{28E6DDB9-AE56-08EC-AB6B-28CD175115C1}"/>
              </a:ext>
            </a:extLst>
          </p:cNvPr>
          <p:cNvSpPr/>
          <p:nvPr/>
        </p:nvSpPr>
        <p:spPr>
          <a:xfrm>
            <a:off x="3142611" y="3581466"/>
            <a:ext cx="2841673" cy="1200329"/>
          </a:xfrm>
          <a:prstGeom prst="rect">
            <a:avLst/>
          </a:prstGeom>
          <a:noFill/>
        </p:spPr>
        <p:txBody>
          <a:bodyPr wrap="square" lIns="91440" tIns="45720" rIns="91440" bIns="45720">
            <a:spAutoFit/>
          </a:bodyPr>
          <a:lstStyle/>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The number of clicks shows a peak around February 2022, followed by a steep decline and stabilization at a lower level from May 2022 onwards. This suggests a significant drop in user engagement or interest over time.</a:t>
            </a:r>
            <a:endParaRPr lang="en-US" sz="12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
        <p:nvSpPr>
          <p:cNvPr id="13" name="Rectangle 12">
            <a:extLst>
              <a:ext uri="{FF2B5EF4-FFF2-40B4-BE49-F238E27FC236}">
                <a16:creationId xmlns:a16="http://schemas.microsoft.com/office/drawing/2014/main" id="{AF2D1231-9DD6-400C-2A0A-A0A35DB1E0B8}"/>
              </a:ext>
            </a:extLst>
          </p:cNvPr>
          <p:cNvSpPr/>
          <p:nvPr/>
        </p:nvSpPr>
        <p:spPr>
          <a:xfrm>
            <a:off x="6241411" y="3565054"/>
            <a:ext cx="2841673" cy="1384995"/>
          </a:xfrm>
          <a:prstGeom prst="rect">
            <a:avLst/>
          </a:prstGeom>
          <a:noFill/>
        </p:spPr>
        <p:txBody>
          <a:bodyPr wrap="square" lIns="91440" tIns="45720" rIns="91440" bIns="45720">
            <a:spAutoFit/>
          </a:bodyPr>
          <a:lstStyle/>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Impressions fluctuate significantly over time, with notable peaks around January and March 2022, followed by a more stable period with lower peaks and troughs from April to July 2022. This indicates varying visibility or reach, with periods of higher activity followed by stabilization.</a:t>
            </a:r>
            <a:endParaRPr lang="en-US" sz="12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
        <p:nvSpPr>
          <p:cNvPr id="14" name="TextBox 13">
            <a:extLst>
              <a:ext uri="{FF2B5EF4-FFF2-40B4-BE49-F238E27FC236}">
                <a16:creationId xmlns:a16="http://schemas.microsoft.com/office/drawing/2014/main" id="{E50047B9-3041-8AA0-3457-37073925BEA6}"/>
              </a:ext>
            </a:extLst>
          </p:cNvPr>
          <p:cNvSpPr txBox="1"/>
          <p:nvPr/>
        </p:nvSpPr>
        <p:spPr>
          <a:xfrm>
            <a:off x="267286" y="817099"/>
            <a:ext cx="2621280" cy="307777"/>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b="1" dirty="0">
                <a:solidFill>
                  <a:srgbClr val="FFFF00"/>
                </a:solidFill>
                <a:latin typeface="Oswald SemiBold" panose="00000700000000000000" pitchFamily="2" charset="0"/>
              </a:rPr>
              <a:t>Sales Quantity over Time</a:t>
            </a:r>
          </a:p>
        </p:txBody>
      </p:sp>
      <p:sp>
        <p:nvSpPr>
          <p:cNvPr id="15" name="TextBox 14">
            <a:extLst>
              <a:ext uri="{FF2B5EF4-FFF2-40B4-BE49-F238E27FC236}">
                <a16:creationId xmlns:a16="http://schemas.microsoft.com/office/drawing/2014/main" id="{99996346-F9DC-3FD3-65CD-A041278353E1}"/>
              </a:ext>
            </a:extLst>
          </p:cNvPr>
          <p:cNvSpPr txBox="1"/>
          <p:nvPr/>
        </p:nvSpPr>
        <p:spPr>
          <a:xfrm>
            <a:off x="3479403" y="821785"/>
            <a:ext cx="2621280" cy="307777"/>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b="1" dirty="0">
                <a:solidFill>
                  <a:srgbClr val="FFFF00"/>
                </a:solidFill>
                <a:latin typeface="Oswald SemiBold" panose="00000700000000000000" pitchFamily="2" charset="0"/>
              </a:rPr>
              <a:t>Clicks over Time</a:t>
            </a:r>
          </a:p>
        </p:txBody>
      </p:sp>
      <p:sp>
        <p:nvSpPr>
          <p:cNvPr id="16" name="TextBox 15">
            <a:extLst>
              <a:ext uri="{FF2B5EF4-FFF2-40B4-BE49-F238E27FC236}">
                <a16:creationId xmlns:a16="http://schemas.microsoft.com/office/drawing/2014/main" id="{35A22BD1-A504-4C7A-A414-7C8A9FDA82B3}"/>
              </a:ext>
            </a:extLst>
          </p:cNvPr>
          <p:cNvSpPr txBox="1"/>
          <p:nvPr/>
        </p:nvSpPr>
        <p:spPr>
          <a:xfrm>
            <a:off x="6342158" y="821785"/>
            <a:ext cx="2621280" cy="307777"/>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b="1" dirty="0">
                <a:solidFill>
                  <a:srgbClr val="FFFF00"/>
                </a:solidFill>
                <a:latin typeface="Oswald SemiBold" panose="00000700000000000000" pitchFamily="2" charset="0"/>
              </a:rPr>
              <a:t>Impressions over Time</a:t>
            </a:r>
          </a:p>
        </p:txBody>
      </p:sp>
    </p:spTree>
    <p:extLst>
      <p:ext uri="{BB962C8B-B14F-4D97-AF65-F5344CB8AC3E}">
        <p14:creationId xmlns:p14="http://schemas.microsoft.com/office/powerpoint/2010/main" val="3141276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 name="Google Shape;194;p41">
            <a:extLst>
              <a:ext uri="{FF2B5EF4-FFF2-40B4-BE49-F238E27FC236}">
                <a16:creationId xmlns:a16="http://schemas.microsoft.com/office/drawing/2014/main" id="{91C2764F-9F72-9550-04A0-6BF044D8B880}"/>
              </a:ext>
            </a:extLst>
          </p:cNvPr>
          <p:cNvSpPr txBox="1">
            <a:spLocks/>
          </p:cNvSpPr>
          <p:nvPr/>
        </p:nvSpPr>
        <p:spPr>
          <a:xfrm>
            <a:off x="683444" y="76743"/>
            <a:ext cx="3664077" cy="54872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chemeClr val="accent1"/>
                </a:solidFill>
                <a:latin typeface="Oswald SemiBold" panose="00000700000000000000" pitchFamily="2" charset="0"/>
              </a:rPr>
              <a:t>Time Series Hypothesis test</a:t>
            </a:r>
            <a:endParaRPr lang="en-US" sz="2400" dirty="0">
              <a:solidFill>
                <a:schemeClr val="accent1"/>
              </a:solidFill>
              <a:latin typeface="Oswald SemiBold" panose="00000700000000000000" pitchFamily="2" charset="0"/>
            </a:endParaRPr>
          </a:p>
        </p:txBody>
      </p:sp>
      <p:sp>
        <p:nvSpPr>
          <p:cNvPr id="2013" name="Google Shape;2013;p58"/>
          <p:cNvSpPr/>
          <p:nvPr/>
        </p:nvSpPr>
        <p:spPr>
          <a:xfrm>
            <a:off x="266701" y="139270"/>
            <a:ext cx="426118" cy="41317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4" name="Google Shape;2024;p58"/>
          <p:cNvGrpSpPr/>
          <p:nvPr/>
        </p:nvGrpSpPr>
        <p:grpSpPr>
          <a:xfrm>
            <a:off x="340821" y="194731"/>
            <a:ext cx="284020" cy="292949"/>
            <a:chOff x="4149138" y="4121151"/>
            <a:chExt cx="344065" cy="368644"/>
          </a:xfrm>
          <a:solidFill>
            <a:schemeClr val="tx1"/>
          </a:solidFill>
        </p:grpSpPr>
        <p:sp>
          <p:nvSpPr>
            <p:cNvPr id="2025" name="Google Shape;2025;p58"/>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8"/>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8"/>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8"/>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8"/>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8"/>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8"/>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8"/>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8"/>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8"/>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8"/>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8875F308-8E11-5E56-41FC-7B4D9A451917}"/>
              </a:ext>
            </a:extLst>
          </p:cNvPr>
          <p:cNvSpPr/>
          <p:nvPr/>
        </p:nvSpPr>
        <p:spPr>
          <a:xfrm>
            <a:off x="379091" y="1051626"/>
            <a:ext cx="3992880" cy="646331"/>
          </a:xfrm>
          <a:prstGeom prst="rect">
            <a:avLst/>
          </a:prstGeom>
          <a:noFill/>
        </p:spPr>
        <p:txBody>
          <a:bodyPr wrap="square" lIns="91440" tIns="45720" rIns="91440" bIns="45720">
            <a:spAutoFit/>
          </a:bodyPr>
          <a:lstStyle/>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By Stationarity test we get to know that ‘Quantity’ </a:t>
            </a:r>
            <a:r>
              <a:rPr lang="en-US" sz="12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is</a:t>
            </a: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 stationary ‘Clicks’ is non stationary and ‘Impressions’ is stationary. </a:t>
            </a:r>
            <a:r>
              <a:rPr lang="en-US" sz="12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So we converted ‘clicks’ to stationary.</a:t>
            </a:r>
            <a:endParaRPr lang="en-US" sz="12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pic>
        <p:nvPicPr>
          <p:cNvPr id="1026" name="Picture 2">
            <a:extLst>
              <a:ext uri="{FF2B5EF4-FFF2-40B4-BE49-F238E27FC236}">
                <a16:creationId xmlns:a16="http://schemas.microsoft.com/office/drawing/2014/main" id="{AC23DFAC-9D38-F100-6DC3-2CA4C523F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888" y="176363"/>
            <a:ext cx="4727038" cy="23953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776BB36-B27E-4C7C-DE2C-CDD4F68FF32E}"/>
              </a:ext>
            </a:extLst>
          </p:cNvPr>
          <p:cNvSpPr txBox="1"/>
          <p:nvPr/>
        </p:nvSpPr>
        <p:spPr>
          <a:xfrm>
            <a:off x="280285" y="1856447"/>
            <a:ext cx="3992880" cy="369332"/>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800" b="1" dirty="0">
                <a:solidFill>
                  <a:srgbClr val="FFFF00"/>
                </a:solidFill>
                <a:latin typeface="Oswald SemiBold" panose="00000700000000000000" pitchFamily="2" charset="0"/>
              </a:rPr>
              <a:t>ADF Statistics</a:t>
            </a:r>
          </a:p>
        </p:txBody>
      </p:sp>
      <p:sp>
        <p:nvSpPr>
          <p:cNvPr id="9" name="Rectangle 8">
            <a:extLst>
              <a:ext uri="{FF2B5EF4-FFF2-40B4-BE49-F238E27FC236}">
                <a16:creationId xmlns:a16="http://schemas.microsoft.com/office/drawing/2014/main" id="{5CEA5829-FA07-2898-1EE4-D8D69A9E17A9}"/>
              </a:ext>
            </a:extLst>
          </p:cNvPr>
          <p:cNvSpPr/>
          <p:nvPr/>
        </p:nvSpPr>
        <p:spPr>
          <a:xfrm>
            <a:off x="353557" y="2219472"/>
            <a:ext cx="3532644" cy="705450"/>
          </a:xfrm>
          <a:prstGeom prst="rect">
            <a:avLst/>
          </a:prstGeom>
          <a:noFill/>
        </p:spPr>
        <p:txBody>
          <a:bodyPr wrap="square" lIns="91440" tIns="45720" rIns="91440" bIns="45720">
            <a:spAutoFit/>
          </a:bodyPr>
          <a:lstStyle/>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From ADF Statistics we get to know that no. of lags in ‘Quantity’ is 1.</a:t>
            </a:r>
          </a:p>
          <a:p>
            <a:pPr>
              <a:lnSpc>
                <a:spcPct val="150000"/>
              </a:lnSpc>
              <a:buClr>
                <a:schemeClr val="bg1"/>
              </a:buClr>
            </a:pPr>
            <a:r>
              <a:rPr lang="en-US" sz="1200" b="1"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p</a:t>
            </a:r>
            <a:r>
              <a:rPr lang="en-US" sz="12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 value = 1, d value = 0 and q value = 1</a:t>
            </a:r>
          </a:p>
        </p:txBody>
      </p:sp>
      <p:sp>
        <p:nvSpPr>
          <p:cNvPr id="4" name="TextBox 3">
            <a:extLst>
              <a:ext uri="{FF2B5EF4-FFF2-40B4-BE49-F238E27FC236}">
                <a16:creationId xmlns:a16="http://schemas.microsoft.com/office/drawing/2014/main" id="{A088A0B0-044B-1872-9D6D-2101798D5BB8}"/>
              </a:ext>
            </a:extLst>
          </p:cNvPr>
          <p:cNvSpPr txBox="1"/>
          <p:nvPr/>
        </p:nvSpPr>
        <p:spPr>
          <a:xfrm>
            <a:off x="274320" y="686739"/>
            <a:ext cx="2621280" cy="369332"/>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800" b="1" dirty="0">
                <a:solidFill>
                  <a:srgbClr val="FFFF00"/>
                </a:solidFill>
                <a:latin typeface="Oswald SemiBold" panose="00000700000000000000" pitchFamily="2" charset="0"/>
              </a:rPr>
              <a:t>Stationarity test</a:t>
            </a:r>
          </a:p>
        </p:txBody>
      </p:sp>
      <p:pic>
        <p:nvPicPr>
          <p:cNvPr id="5" name="Picture 4">
            <a:extLst>
              <a:ext uri="{FF2B5EF4-FFF2-40B4-BE49-F238E27FC236}">
                <a16:creationId xmlns:a16="http://schemas.microsoft.com/office/drawing/2014/main" id="{7F2A6F76-453A-9C7F-5BC6-FCCA9EBBCA52}"/>
              </a:ext>
            </a:extLst>
          </p:cNvPr>
          <p:cNvPicPr>
            <a:picLocks noChangeAspect="1"/>
          </p:cNvPicPr>
          <p:nvPr/>
        </p:nvPicPr>
        <p:blipFill>
          <a:blip r:embed="rId4"/>
          <a:stretch>
            <a:fillRect/>
          </a:stretch>
        </p:blipFill>
        <p:spPr>
          <a:xfrm>
            <a:off x="4339662" y="2781300"/>
            <a:ext cx="4713490" cy="2185837"/>
          </a:xfrm>
          <a:prstGeom prst="rect">
            <a:avLst/>
          </a:prstGeom>
        </p:spPr>
      </p:pic>
      <p:sp>
        <p:nvSpPr>
          <p:cNvPr id="6" name="TextBox 5">
            <a:extLst>
              <a:ext uri="{FF2B5EF4-FFF2-40B4-BE49-F238E27FC236}">
                <a16:creationId xmlns:a16="http://schemas.microsoft.com/office/drawing/2014/main" id="{E1775AF4-B24E-13D1-FCDC-A11555A3CB07}"/>
              </a:ext>
            </a:extLst>
          </p:cNvPr>
          <p:cNvSpPr txBox="1"/>
          <p:nvPr/>
        </p:nvSpPr>
        <p:spPr>
          <a:xfrm>
            <a:off x="250714" y="3323259"/>
            <a:ext cx="4168886" cy="369332"/>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800" b="1" dirty="0">
                <a:solidFill>
                  <a:srgbClr val="FFFF00"/>
                </a:solidFill>
                <a:latin typeface="Oswald SemiBold" panose="00000700000000000000" pitchFamily="2" charset="0"/>
              </a:rPr>
              <a:t>ACF and PACF plot of Quantity</a:t>
            </a:r>
          </a:p>
        </p:txBody>
      </p:sp>
      <p:sp>
        <p:nvSpPr>
          <p:cNvPr id="11" name="Rectangle 10">
            <a:extLst>
              <a:ext uri="{FF2B5EF4-FFF2-40B4-BE49-F238E27FC236}">
                <a16:creationId xmlns:a16="http://schemas.microsoft.com/office/drawing/2014/main" id="{406B10AC-7FDA-2935-4B14-4C1C38FF412E}"/>
              </a:ext>
            </a:extLst>
          </p:cNvPr>
          <p:cNvSpPr/>
          <p:nvPr/>
        </p:nvSpPr>
        <p:spPr>
          <a:xfrm>
            <a:off x="376417" y="3758712"/>
            <a:ext cx="3669804" cy="646331"/>
          </a:xfrm>
          <a:prstGeom prst="rect">
            <a:avLst/>
          </a:prstGeom>
          <a:noFill/>
        </p:spPr>
        <p:txBody>
          <a:bodyPr wrap="square" lIns="91440" tIns="45720" rIns="91440" bIns="45720">
            <a:spAutoFit/>
          </a:bodyPr>
          <a:lstStyle/>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ADF Statistic for Quantity: -7.7867605772715045</a:t>
            </a:r>
          </a:p>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p-value for Quantity: 8.140842681700413e-12</a:t>
            </a:r>
          </a:p>
          <a:p>
            <a:pPr>
              <a:buClr>
                <a:schemeClr val="bg1"/>
              </a:buClr>
            </a:pPr>
            <a:r>
              <a:rPr lang="en-US" sz="12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Number of lags used for Quantity: 1</a:t>
            </a:r>
          </a:p>
        </p:txBody>
      </p:sp>
    </p:spTree>
    <p:extLst>
      <p:ext uri="{BB962C8B-B14F-4D97-AF65-F5344CB8AC3E}">
        <p14:creationId xmlns:p14="http://schemas.microsoft.com/office/powerpoint/2010/main" val="1800890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3" name="Google Shape;194;p41">
            <a:extLst>
              <a:ext uri="{FF2B5EF4-FFF2-40B4-BE49-F238E27FC236}">
                <a16:creationId xmlns:a16="http://schemas.microsoft.com/office/drawing/2014/main" id="{3F4C5B87-0948-FC6A-2CD8-1CCA5A6C0DA8}"/>
              </a:ext>
            </a:extLst>
          </p:cNvPr>
          <p:cNvSpPr txBox="1">
            <a:spLocks/>
          </p:cNvSpPr>
          <p:nvPr/>
        </p:nvSpPr>
        <p:spPr>
          <a:xfrm>
            <a:off x="221114" y="468000"/>
            <a:ext cx="4998886" cy="6960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a:solidFill>
                  <a:schemeClr val="accent1"/>
                </a:solidFill>
                <a:latin typeface="Oswald SemiBold" panose="00000700000000000000" pitchFamily="2" charset="0"/>
              </a:rPr>
              <a:t>TIME SERIES MODELS</a:t>
            </a:r>
            <a:endParaRPr lang="en-US" sz="3600" dirty="0">
              <a:solidFill>
                <a:schemeClr val="accent1"/>
              </a:solidFill>
              <a:latin typeface="Oswald SemiBold" panose="00000700000000000000" pitchFamily="2" charset="0"/>
            </a:endParaRPr>
          </a:p>
        </p:txBody>
      </p:sp>
      <p:sp>
        <p:nvSpPr>
          <p:cNvPr id="4" name="Google Shape;2015;p58">
            <a:extLst>
              <a:ext uri="{FF2B5EF4-FFF2-40B4-BE49-F238E27FC236}">
                <a16:creationId xmlns:a16="http://schemas.microsoft.com/office/drawing/2014/main" id="{E37B5C5A-13B4-FFE2-3C52-FC3725404DE6}"/>
              </a:ext>
            </a:extLst>
          </p:cNvPr>
          <p:cNvSpPr/>
          <p:nvPr/>
        </p:nvSpPr>
        <p:spPr>
          <a:xfrm>
            <a:off x="239857" y="600281"/>
            <a:ext cx="391657" cy="369332"/>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17;p58">
            <a:extLst>
              <a:ext uri="{FF2B5EF4-FFF2-40B4-BE49-F238E27FC236}">
                <a16:creationId xmlns:a16="http://schemas.microsoft.com/office/drawing/2014/main" id="{AC514C48-5415-F0F8-3E53-19943992A8B9}"/>
              </a:ext>
            </a:extLst>
          </p:cNvPr>
          <p:cNvSpPr/>
          <p:nvPr/>
        </p:nvSpPr>
        <p:spPr>
          <a:xfrm>
            <a:off x="349574" y="666306"/>
            <a:ext cx="209644" cy="208916"/>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52A2DA36-D297-BB5C-78D3-69132D240022}"/>
              </a:ext>
            </a:extLst>
          </p:cNvPr>
          <p:cNvSpPr txBox="1"/>
          <p:nvPr/>
        </p:nvSpPr>
        <p:spPr>
          <a:xfrm>
            <a:off x="496111" y="1258991"/>
            <a:ext cx="2285415" cy="400110"/>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2000" b="1" dirty="0">
                <a:solidFill>
                  <a:srgbClr val="FFFF00"/>
                </a:solidFill>
                <a:latin typeface="Oswald SemiBold" panose="00000700000000000000" pitchFamily="2" charset="0"/>
              </a:rPr>
              <a:t>Data Splitting :</a:t>
            </a:r>
          </a:p>
        </p:txBody>
      </p:sp>
      <p:sp>
        <p:nvSpPr>
          <p:cNvPr id="12" name="Rectangle 11">
            <a:extLst>
              <a:ext uri="{FF2B5EF4-FFF2-40B4-BE49-F238E27FC236}">
                <a16:creationId xmlns:a16="http://schemas.microsoft.com/office/drawing/2014/main" id="{E50F6274-B321-836B-8825-EA685DB6AA16}"/>
              </a:ext>
            </a:extLst>
          </p:cNvPr>
          <p:cNvSpPr/>
          <p:nvPr/>
        </p:nvSpPr>
        <p:spPr>
          <a:xfrm>
            <a:off x="337370" y="1722586"/>
            <a:ext cx="8247080" cy="2128275"/>
          </a:xfrm>
          <a:prstGeom prst="rect">
            <a:avLst/>
          </a:prstGeom>
          <a:noFill/>
        </p:spPr>
        <p:txBody>
          <a:bodyPr wrap="square" lIns="91440" tIns="45720" rIns="91440" bIns="45720">
            <a:spAutoFit/>
          </a:bodyPr>
          <a:lstStyle/>
          <a:p>
            <a:pPr>
              <a:lnSpc>
                <a:spcPct val="150000"/>
              </a:lnSpc>
              <a:buClr>
                <a:schemeClr val="bg1"/>
              </a:buClr>
            </a:pPr>
            <a:r>
              <a:rPr lang="en-US" sz="15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To make the Time Series models we have considered the Exogenous variables ‘Day Index', 'Year', 'Month', 'Day', 'Clicks’, 'Impressions’ with the Target variable ‘'Quantity’.</a:t>
            </a:r>
          </a:p>
          <a:p>
            <a:pPr>
              <a:lnSpc>
                <a:spcPct val="150000"/>
              </a:lnSpc>
              <a:buClr>
                <a:schemeClr val="bg1"/>
              </a:buClr>
            </a:pPr>
            <a:endParaRPr lang="en-US" sz="15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a:p>
            <a:pPr>
              <a:lnSpc>
                <a:spcPct val="150000"/>
              </a:lnSpc>
              <a:buClr>
                <a:schemeClr val="bg1"/>
              </a:buClr>
            </a:pPr>
            <a:r>
              <a:rPr lang="en-US" sz="15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We have considered a splitting ration – </a:t>
            </a:r>
            <a:r>
              <a:rPr lang="en-US" sz="1500" dirty="0">
                <a:ln w="0"/>
                <a:solidFill>
                  <a:srgbClr val="00B0F0"/>
                </a:solidFill>
                <a:effectLst>
                  <a:outerShdw blurRad="38100" dist="19050" dir="2700000" algn="tl" rotWithShape="0">
                    <a:schemeClr val="dk1">
                      <a:alpha val="40000"/>
                    </a:schemeClr>
                  </a:outerShdw>
                </a:effectLst>
                <a:latin typeface="Oswald SemiBold" panose="00000700000000000000" pitchFamily="2" charset="0"/>
              </a:rPr>
              <a:t>Training data : Validation data : Test data = 60 : 20 : 20</a:t>
            </a:r>
          </a:p>
          <a:p>
            <a:pPr>
              <a:lnSpc>
                <a:spcPct val="150000"/>
              </a:lnSpc>
              <a:buClr>
                <a:schemeClr val="bg1"/>
              </a:buClr>
            </a:pPr>
            <a:endParaRPr lang="en-US" sz="15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a:p>
            <a:pPr>
              <a:lnSpc>
                <a:spcPct val="150000"/>
              </a:lnSpc>
              <a:buClr>
                <a:schemeClr val="bg1"/>
              </a:buClr>
            </a:pPr>
            <a:r>
              <a:rPr lang="en-US" sz="15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we take seasonal of 6 months.</a:t>
            </a:r>
            <a:endParaRPr lang="en-US" sz="15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Tree>
    <p:extLst>
      <p:ext uri="{BB962C8B-B14F-4D97-AF65-F5344CB8AC3E}">
        <p14:creationId xmlns:p14="http://schemas.microsoft.com/office/powerpoint/2010/main" val="298324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12" name="Rectangle 11">
            <a:extLst>
              <a:ext uri="{FF2B5EF4-FFF2-40B4-BE49-F238E27FC236}">
                <a16:creationId xmlns:a16="http://schemas.microsoft.com/office/drawing/2014/main" id="{243B94C8-5631-EA63-92B3-AB0C220F3434}"/>
              </a:ext>
            </a:extLst>
          </p:cNvPr>
          <p:cNvSpPr/>
          <p:nvPr/>
        </p:nvSpPr>
        <p:spPr>
          <a:xfrm>
            <a:off x="4745023" y="3441073"/>
            <a:ext cx="4159729" cy="1584217"/>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1019236C-2E26-8DE1-7D35-34BC719E5CFE}"/>
              </a:ext>
            </a:extLst>
          </p:cNvPr>
          <p:cNvSpPr/>
          <p:nvPr/>
        </p:nvSpPr>
        <p:spPr>
          <a:xfrm>
            <a:off x="203503" y="3433453"/>
            <a:ext cx="4159729" cy="1584217"/>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88B55E50-1FCA-A09E-AD7B-37B11F05CB93}"/>
              </a:ext>
            </a:extLst>
          </p:cNvPr>
          <p:cNvSpPr txBox="1"/>
          <p:nvPr/>
        </p:nvSpPr>
        <p:spPr>
          <a:xfrm>
            <a:off x="647700" y="63399"/>
            <a:ext cx="3210376" cy="369332"/>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800" b="1" dirty="0">
                <a:solidFill>
                  <a:srgbClr val="FFFF00"/>
                </a:solidFill>
                <a:latin typeface="Oswald SemiBold" panose="00000700000000000000" pitchFamily="2" charset="0"/>
              </a:rPr>
              <a:t>Autoregressive Model (AR) :</a:t>
            </a:r>
          </a:p>
        </p:txBody>
      </p:sp>
      <p:pic>
        <p:nvPicPr>
          <p:cNvPr id="6" name="Picture 5">
            <a:extLst>
              <a:ext uri="{FF2B5EF4-FFF2-40B4-BE49-F238E27FC236}">
                <a16:creationId xmlns:a16="http://schemas.microsoft.com/office/drawing/2014/main" id="{1FE54A49-DCBA-B170-D1B5-9E4555BA68F1}"/>
              </a:ext>
            </a:extLst>
          </p:cNvPr>
          <p:cNvPicPr>
            <a:picLocks noChangeAspect="1"/>
          </p:cNvPicPr>
          <p:nvPr/>
        </p:nvPicPr>
        <p:blipFill>
          <a:blip r:embed="rId3"/>
          <a:stretch>
            <a:fillRect/>
          </a:stretch>
        </p:blipFill>
        <p:spPr>
          <a:xfrm>
            <a:off x="76200" y="474492"/>
            <a:ext cx="4448174" cy="2836603"/>
          </a:xfrm>
          <a:prstGeom prst="rect">
            <a:avLst/>
          </a:prstGeom>
        </p:spPr>
      </p:pic>
      <p:sp>
        <p:nvSpPr>
          <p:cNvPr id="7" name="Rectangle 6">
            <a:extLst>
              <a:ext uri="{FF2B5EF4-FFF2-40B4-BE49-F238E27FC236}">
                <a16:creationId xmlns:a16="http://schemas.microsoft.com/office/drawing/2014/main" id="{56895219-07A8-AC24-0464-AA3FB881A22E}"/>
              </a:ext>
            </a:extLst>
          </p:cNvPr>
          <p:cNvSpPr/>
          <p:nvPr/>
        </p:nvSpPr>
        <p:spPr>
          <a:xfrm>
            <a:off x="467857" y="3370092"/>
            <a:ext cx="1609726" cy="1680460"/>
          </a:xfrm>
          <a:prstGeom prst="rect">
            <a:avLst/>
          </a:prstGeom>
          <a:noFill/>
        </p:spPr>
        <p:txBody>
          <a:bodyPr wrap="square" lIns="91440" tIns="45720" rIns="91440" bIns="45720">
            <a:spAutoFit/>
          </a:bodyPr>
          <a:lstStyle/>
          <a:p>
            <a:pPr>
              <a:lnSpc>
                <a:spcPct val="150000"/>
              </a:lnSpc>
              <a:buClr>
                <a:schemeClr val="bg1"/>
              </a:buCl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AR Validation Set Metrics :</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31.46</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RMSE: 5.61</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4.64</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28.85%</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R²: 0.00</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R²: -0.02</a:t>
            </a:r>
          </a:p>
        </p:txBody>
      </p:sp>
      <p:sp>
        <p:nvSpPr>
          <p:cNvPr id="4" name="Rectangle 3">
            <a:extLst>
              <a:ext uri="{FF2B5EF4-FFF2-40B4-BE49-F238E27FC236}">
                <a16:creationId xmlns:a16="http://schemas.microsoft.com/office/drawing/2014/main" id="{201B1CE0-7A60-65C0-37A3-92D731FF912F}"/>
              </a:ext>
            </a:extLst>
          </p:cNvPr>
          <p:cNvSpPr/>
          <p:nvPr/>
        </p:nvSpPr>
        <p:spPr>
          <a:xfrm>
            <a:off x="2578597" y="3377712"/>
            <a:ext cx="1856243" cy="1680460"/>
          </a:xfrm>
          <a:prstGeom prst="rect">
            <a:avLst/>
          </a:prstGeom>
          <a:noFill/>
        </p:spPr>
        <p:txBody>
          <a:bodyPr wrap="square" lIns="91440" tIns="45720" rIns="91440" bIns="45720">
            <a:spAutoFit/>
          </a:bodyPr>
          <a:lstStyle/>
          <a:p>
            <a:pPr>
              <a:lnSpc>
                <a:spcPct val="150000"/>
              </a:lnSpc>
              <a:buClr>
                <a:schemeClr val="bg1"/>
              </a:buCl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AR Test Set Metrics :</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22.37</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RMSE: 4.73</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3.90</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33.01%</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R²: -0.70</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R²: -0.74</a:t>
            </a:r>
            <a:endParaRPr lang="en-US" sz="10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pic>
        <p:nvPicPr>
          <p:cNvPr id="5" name="Picture 4">
            <a:extLst>
              <a:ext uri="{FF2B5EF4-FFF2-40B4-BE49-F238E27FC236}">
                <a16:creationId xmlns:a16="http://schemas.microsoft.com/office/drawing/2014/main" id="{910E920E-6ADF-299D-F0C4-061FF1EE4CDD}"/>
              </a:ext>
            </a:extLst>
          </p:cNvPr>
          <p:cNvPicPr>
            <a:picLocks noChangeAspect="1"/>
          </p:cNvPicPr>
          <p:nvPr/>
        </p:nvPicPr>
        <p:blipFill>
          <a:blip r:embed="rId4"/>
          <a:stretch>
            <a:fillRect/>
          </a:stretch>
        </p:blipFill>
        <p:spPr>
          <a:xfrm>
            <a:off x="4615814" y="474492"/>
            <a:ext cx="4448174" cy="2836603"/>
          </a:xfrm>
          <a:prstGeom prst="rect">
            <a:avLst/>
          </a:prstGeom>
        </p:spPr>
      </p:pic>
      <p:sp>
        <p:nvSpPr>
          <p:cNvPr id="8" name="TextBox 7">
            <a:extLst>
              <a:ext uri="{FF2B5EF4-FFF2-40B4-BE49-F238E27FC236}">
                <a16:creationId xmlns:a16="http://schemas.microsoft.com/office/drawing/2014/main" id="{488BE81D-455A-18BA-A37E-1E592E1CCBDA}"/>
              </a:ext>
            </a:extLst>
          </p:cNvPr>
          <p:cNvSpPr txBox="1"/>
          <p:nvPr/>
        </p:nvSpPr>
        <p:spPr>
          <a:xfrm>
            <a:off x="5158740" y="55779"/>
            <a:ext cx="3354484" cy="369332"/>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800" b="1" dirty="0">
                <a:solidFill>
                  <a:srgbClr val="FFFF00"/>
                </a:solidFill>
                <a:latin typeface="Oswald SemiBold" panose="00000700000000000000" pitchFamily="2" charset="0"/>
              </a:rPr>
              <a:t>Moving Average Model (MA) :</a:t>
            </a:r>
          </a:p>
        </p:txBody>
      </p:sp>
      <p:sp>
        <p:nvSpPr>
          <p:cNvPr id="9" name="Rectangle 8">
            <a:extLst>
              <a:ext uri="{FF2B5EF4-FFF2-40B4-BE49-F238E27FC236}">
                <a16:creationId xmlns:a16="http://schemas.microsoft.com/office/drawing/2014/main" id="{E5B2319D-874E-00C8-6145-6D8EE8228813}"/>
              </a:ext>
            </a:extLst>
          </p:cNvPr>
          <p:cNvSpPr/>
          <p:nvPr/>
        </p:nvSpPr>
        <p:spPr>
          <a:xfrm>
            <a:off x="5024617" y="3377712"/>
            <a:ext cx="1802903" cy="1680460"/>
          </a:xfrm>
          <a:prstGeom prst="rect">
            <a:avLst/>
          </a:prstGeom>
          <a:noFill/>
        </p:spPr>
        <p:txBody>
          <a:bodyPr wrap="square" lIns="91440" tIns="45720" rIns="91440" bIns="45720">
            <a:spAutoFit/>
          </a:bodyPr>
          <a:lstStyle/>
          <a:p>
            <a:pPr>
              <a:lnSpc>
                <a:spcPct val="150000"/>
              </a:lnSpc>
              <a:buClr>
                <a:schemeClr val="bg1"/>
              </a:buCl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 Validation Set Metrics :</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31.06</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RMSE: 5.57</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4.59</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28.51%</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R²: 0.01</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R²: -0.01</a:t>
            </a:r>
            <a:endParaRPr lang="en-US" sz="10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
        <p:nvSpPr>
          <p:cNvPr id="10" name="Rectangle 9">
            <a:extLst>
              <a:ext uri="{FF2B5EF4-FFF2-40B4-BE49-F238E27FC236}">
                <a16:creationId xmlns:a16="http://schemas.microsoft.com/office/drawing/2014/main" id="{EE0C9421-3BC1-1DDB-95CD-2313281781A6}"/>
              </a:ext>
            </a:extLst>
          </p:cNvPr>
          <p:cNvSpPr/>
          <p:nvPr/>
        </p:nvSpPr>
        <p:spPr>
          <a:xfrm>
            <a:off x="7127738" y="3377712"/>
            <a:ext cx="1556026" cy="1680460"/>
          </a:xfrm>
          <a:prstGeom prst="rect">
            <a:avLst/>
          </a:prstGeom>
          <a:noFill/>
        </p:spPr>
        <p:txBody>
          <a:bodyPr wrap="square" lIns="91440" tIns="45720" rIns="91440" bIns="45720">
            <a:spAutoFit/>
          </a:bodyPr>
          <a:lstStyle/>
          <a:p>
            <a:pPr>
              <a:lnSpc>
                <a:spcPct val="150000"/>
              </a:lnSpc>
              <a:buClr>
                <a:schemeClr val="bg1"/>
              </a:buCl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 Test Set Metrics :</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21.87</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RMSE: 4.68</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3.86</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32.64%</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R²: -0.66</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R²: -0.70</a:t>
            </a:r>
            <a:endParaRPr lang="en-US" sz="10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Tree>
    <p:extLst>
      <p:ext uri="{BB962C8B-B14F-4D97-AF65-F5344CB8AC3E}">
        <p14:creationId xmlns:p14="http://schemas.microsoft.com/office/powerpoint/2010/main" val="2975265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14" name="Rectangle 13">
            <a:extLst>
              <a:ext uri="{FF2B5EF4-FFF2-40B4-BE49-F238E27FC236}">
                <a16:creationId xmlns:a16="http://schemas.microsoft.com/office/drawing/2014/main" id="{6B18DC3C-B63D-9FD5-84CE-2F940930B1D3}"/>
              </a:ext>
            </a:extLst>
          </p:cNvPr>
          <p:cNvSpPr/>
          <p:nvPr/>
        </p:nvSpPr>
        <p:spPr>
          <a:xfrm>
            <a:off x="349405" y="936494"/>
            <a:ext cx="8474926" cy="391056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70" name="Google Shape;170;p39"/>
          <p:cNvSpPr txBox="1">
            <a:spLocks/>
          </p:cNvSpPr>
          <p:nvPr/>
        </p:nvSpPr>
        <p:spPr>
          <a:xfrm>
            <a:off x="1505724" y="39750"/>
            <a:ext cx="2763000" cy="6023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400" dirty="0">
                <a:solidFill>
                  <a:schemeClr val="accent1"/>
                </a:solidFill>
                <a:latin typeface="Oswald SemiBold" panose="00000700000000000000" pitchFamily="2" charset="0"/>
              </a:rPr>
              <a:t>CONTENT</a:t>
            </a:r>
          </a:p>
        </p:txBody>
      </p:sp>
      <p:sp>
        <p:nvSpPr>
          <p:cNvPr id="171" name="Google Shape;171;p39"/>
          <p:cNvSpPr txBox="1">
            <a:spLocks/>
          </p:cNvSpPr>
          <p:nvPr/>
        </p:nvSpPr>
        <p:spPr>
          <a:xfrm>
            <a:off x="276859" y="936493"/>
            <a:ext cx="3912300" cy="388962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1625">
              <a:buClr>
                <a:schemeClr val="accent1"/>
              </a:buClr>
              <a:buSzPts val="1150"/>
              <a:buFont typeface="Montserrat ExtraBold"/>
              <a:buAutoNum type="arabicPeriod"/>
            </a:pPr>
            <a:r>
              <a:rPr lang="en-US" sz="1100" b="1" dirty="0">
                <a:solidFill>
                  <a:schemeClr val="bg1"/>
                </a:solidFill>
                <a:latin typeface="Oswald SemiBold" panose="00000700000000000000" pitchFamily="2" charset="0"/>
              </a:rPr>
              <a:t>Problem Statement</a:t>
            </a:r>
          </a:p>
          <a:p>
            <a:pPr marL="457200" indent="-301625">
              <a:buClr>
                <a:schemeClr val="accent1"/>
              </a:buClr>
              <a:buSzPts val="1150"/>
              <a:buFont typeface="Montserrat ExtraBold"/>
              <a:buAutoNum type="arabicPeriod"/>
            </a:pPr>
            <a:endParaRPr lang="en-US" sz="1100" b="1" dirty="0">
              <a:solidFill>
                <a:schemeClr val="bg1"/>
              </a:solidFill>
              <a:latin typeface="Oswald SemiBold" panose="00000700000000000000" pitchFamily="2" charset="0"/>
            </a:endParaRPr>
          </a:p>
          <a:p>
            <a:pPr marL="457200" indent="-301625">
              <a:buClr>
                <a:schemeClr val="accent1"/>
              </a:buClr>
              <a:buSzPts val="1150"/>
              <a:buFont typeface="Montserrat ExtraBold"/>
              <a:buAutoNum type="arabicPeriod"/>
            </a:pPr>
            <a:r>
              <a:rPr lang="en-US" sz="1100" b="1" dirty="0">
                <a:solidFill>
                  <a:schemeClr val="bg1"/>
                </a:solidFill>
                <a:latin typeface="Oswald SemiBold" panose="00000700000000000000" pitchFamily="2" charset="0"/>
              </a:rPr>
              <a:t>Introduction</a:t>
            </a:r>
          </a:p>
          <a:p>
            <a:pPr marL="457200" indent="-301625">
              <a:buClr>
                <a:schemeClr val="accent1"/>
              </a:buClr>
              <a:buSzPts val="1150"/>
              <a:buFont typeface="Montserrat ExtraBold"/>
              <a:buAutoNum type="arabicPeriod"/>
            </a:pPr>
            <a:endParaRPr lang="en-US" sz="1100" b="1" dirty="0">
              <a:solidFill>
                <a:schemeClr val="bg1"/>
              </a:solidFill>
              <a:latin typeface="Oswald SemiBold" panose="00000700000000000000" pitchFamily="2" charset="0"/>
            </a:endParaRPr>
          </a:p>
          <a:p>
            <a:pPr marL="457200" indent="-301625">
              <a:buClr>
                <a:schemeClr val="accent1"/>
              </a:buClr>
              <a:buSzPts val="1150"/>
              <a:buFont typeface="Montserrat ExtraBold"/>
              <a:buAutoNum type="arabicPeriod"/>
            </a:pPr>
            <a:r>
              <a:rPr lang="en-US" sz="1100" b="1" dirty="0">
                <a:solidFill>
                  <a:schemeClr val="bg1"/>
                </a:solidFill>
                <a:latin typeface="Oswald SemiBold" panose="00000700000000000000" pitchFamily="2" charset="0"/>
              </a:rPr>
              <a:t>Exploratory Data Analysis –</a:t>
            </a:r>
            <a:r>
              <a:rPr lang="en-US" sz="1100" dirty="0">
                <a:solidFill>
                  <a:schemeClr val="bg1"/>
                </a:solidFill>
                <a:latin typeface="Oswald SemiBold" panose="00000700000000000000" pitchFamily="2" charset="0"/>
              </a:rPr>
              <a:t> </a:t>
            </a:r>
          </a:p>
          <a:p>
            <a:pPr marL="914400" indent="-301625">
              <a:buClr>
                <a:srgbClr val="00B0F0"/>
              </a:buClr>
              <a:buSzPts val="1150"/>
              <a:buFont typeface="+mj-lt"/>
              <a:buAutoNum type="romanUcPeriod"/>
            </a:pPr>
            <a:r>
              <a:rPr lang="en-US" sz="1100" b="1" dirty="0">
                <a:solidFill>
                  <a:schemeClr val="bg1"/>
                </a:solidFill>
                <a:latin typeface="Oswald SemiBold" panose="00000700000000000000" pitchFamily="2" charset="0"/>
              </a:rPr>
              <a:t>Data Preprocessing</a:t>
            </a:r>
          </a:p>
          <a:p>
            <a:pPr marL="914400" indent="-301625">
              <a:buClr>
                <a:srgbClr val="00B0F0"/>
              </a:buClr>
              <a:buSzPts val="1150"/>
              <a:buFont typeface="+mj-lt"/>
              <a:buAutoNum type="romanUcPeriod"/>
            </a:pPr>
            <a:r>
              <a:rPr lang="en-US" sz="1100" b="1" dirty="0">
                <a:solidFill>
                  <a:schemeClr val="bg1"/>
                </a:solidFill>
                <a:latin typeface="Oswald SemiBold" panose="00000700000000000000" pitchFamily="2" charset="0"/>
              </a:rPr>
              <a:t>Check Missing values and Dropping Duplicates</a:t>
            </a:r>
          </a:p>
          <a:p>
            <a:pPr marL="914400" indent="-301625">
              <a:buClr>
                <a:srgbClr val="00B0F0"/>
              </a:buClr>
              <a:buSzPts val="1150"/>
              <a:buFont typeface="+mj-lt"/>
              <a:buAutoNum type="romanUcPeriod"/>
            </a:pPr>
            <a:r>
              <a:rPr lang="en-US" sz="1100" b="1" dirty="0">
                <a:solidFill>
                  <a:schemeClr val="bg1"/>
                </a:solidFill>
                <a:latin typeface="Oswald SemiBold" panose="00000700000000000000" pitchFamily="2" charset="0"/>
              </a:rPr>
              <a:t>Analysis of Outliers and replacement</a:t>
            </a:r>
          </a:p>
          <a:p>
            <a:pPr marL="914400" indent="-301625">
              <a:buClr>
                <a:srgbClr val="00B0F0"/>
              </a:buClr>
              <a:buSzPts val="1150"/>
              <a:buFont typeface="+mj-lt"/>
              <a:buAutoNum type="romanUcPeriod"/>
            </a:pPr>
            <a:r>
              <a:rPr lang="en-US" sz="1100" b="1" dirty="0">
                <a:solidFill>
                  <a:schemeClr val="bg1"/>
                </a:solidFill>
                <a:latin typeface="Oswald SemiBold" panose="00000700000000000000" pitchFamily="2" charset="0"/>
              </a:rPr>
              <a:t>Feature Engineering</a:t>
            </a:r>
          </a:p>
          <a:p>
            <a:pPr marL="914400" indent="-301625">
              <a:buClr>
                <a:srgbClr val="00B0F0"/>
              </a:buClr>
              <a:buSzPts val="1150"/>
              <a:buFont typeface="+mj-lt"/>
              <a:buAutoNum type="romanUcPeriod"/>
            </a:pPr>
            <a:r>
              <a:rPr lang="en-US" sz="1100" b="1" dirty="0">
                <a:solidFill>
                  <a:schemeClr val="bg1"/>
                </a:solidFill>
                <a:latin typeface="Oswald SemiBold" panose="00000700000000000000" pitchFamily="2" charset="0"/>
              </a:rPr>
              <a:t>Correlation Matrix</a:t>
            </a:r>
          </a:p>
          <a:p>
            <a:pPr marL="914400" indent="-301625">
              <a:buClr>
                <a:schemeClr val="accent2"/>
              </a:buClr>
              <a:buSzPts val="1150"/>
              <a:buFont typeface="+mj-lt"/>
              <a:buAutoNum type="romanUcPeriod"/>
            </a:pPr>
            <a:endParaRPr lang="en-US" sz="1100" dirty="0">
              <a:solidFill>
                <a:schemeClr val="bg1"/>
              </a:solidFill>
              <a:latin typeface="Oswald SemiBold" panose="00000700000000000000" pitchFamily="2" charset="0"/>
            </a:endParaRPr>
          </a:p>
          <a:p>
            <a:pPr marL="457200" indent="-301625">
              <a:buClr>
                <a:schemeClr val="accent1"/>
              </a:buClr>
              <a:buSzPts val="1150"/>
              <a:buFont typeface="+mj-lt"/>
              <a:buAutoNum type="arabicPeriod" startAt="4"/>
            </a:pPr>
            <a:r>
              <a:rPr lang="en-US" sz="1100" b="1" dirty="0">
                <a:solidFill>
                  <a:schemeClr val="bg1"/>
                </a:solidFill>
                <a:latin typeface="Oswald SemiBold" panose="00000700000000000000" pitchFamily="2" charset="0"/>
              </a:rPr>
              <a:t>Linear Regression – </a:t>
            </a:r>
          </a:p>
          <a:p>
            <a:pPr marL="914400" indent="-301625">
              <a:buClr>
                <a:srgbClr val="00B0F0"/>
              </a:buClr>
              <a:buSzPts val="1150"/>
              <a:buFont typeface="+mj-lt"/>
              <a:buAutoNum type="romanUcPeriod"/>
            </a:pPr>
            <a:r>
              <a:rPr lang="en-US" sz="1100" b="1" dirty="0">
                <a:solidFill>
                  <a:schemeClr val="bg1"/>
                </a:solidFill>
                <a:latin typeface="Oswald SemiBold" panose="00000700000000000000" pitchFamily="2" charset="0"/>
              </a:rPr>
              <a:t>Effect of Clicks over Quantity</a:t>
            </a:r>
          </a:p>
          <a:p>
            <a:pPr marL="914400" indent="-301625">
              <a:buClr>
                <a:srgbClr val="00B0F0"/>
              </a:buClr>
              <a:buSzPts val="1150"/>
              <a:buFont typeface="+mj-lt"/>
              <a:buAutoNum type="romanUcPeriod"/>
            </a:pPr>
            <a:r>
              <a:rPr lang="en-US" sz="1100" b="1" dirty="0">
                <a:solidFill>
                  <a:schemeClr val="bg1"/>
                </a:solidFill>
                <a:latin typeface="Oswald SemiBold" panose="00000700000000000000" pitchFamily="2" charset="0"/>
              </a:rPr>
              <a:t>Effect of Facebook Impressions over Quantity</a:t>
            </a:r>
          </a:p>
          <a:p>
            <a:pPr marL="914400" indent="-301625">
              <a:buClr>
                <a:srgbClr val="00B0F0"/>
              </a:buClr>
              <a:buSzPts val="1150"/>
              <a:buFont typeface="+mj-lt"/>
              <a:buAutoNum type="romanUcPeriod"/>
            </a:pPr>
            <a:r>
              <a:rPr lang="en-US" sz="1100" b="1" dirty="0">
                <a:solidFill>
                  <a:schemeClr val="bg1"/>
                </a:solidFill>
                <a:latin typeface="Oswald SemiBold" panose="00000700000000000000" pitchFamily="2" charset="0"/>
              </a:rPr>
              <a:t>Facebook Impressions vs Clicks </a:t>
            </a:r>
          </a:p>
          <a:p>
            <a:pPr marL="457200" indent="-301625">
              <a:buClr>
                <a:schemeClr val="accent1"/>
              </a:buClr>
              <a:buSzPts val="1150"/>
              <a:buFont typeface="Montserrat ExtraBold"/>
              <a:buAutoNum type="arabicPeriod"/>
            </a:pPr>
            <a:endParaRPr lang="en-US" sz="1100" b="1" dirty="0">
              <a:solidFill>
                <a:schemeClr val="bg1"/>
              </a:solidFill>
              <a:latin typeface="Oswald SemiBold" panose="00000700000000000000" pitchFamily="2" charset="0"/>
            </a:endParaRPr>
          </a:p>
          <a:p>
            <a:pPr marL="457200" indent="-301625">
              <a:buClr>
                <a:schemeClr val="accent1"/>
              </a:buClr>
              <a:buSzPts val="1150"/>
              <a:buFont typeface="+mj-lt"/>
              <a:buAutoNum type="arabicPeriod" startAt="4"/>
            </a:pPr>
            <a:r>
              <a:rPr lang="en-US" sz="1100" b="1" dirty="0">
                <a:solidFill>
                  <a:schemeClr val="bg1"/>
                </a:solidFill>
                <a:latin typeface="Oswald SemiBold" panose="00000700000000000000" pitchFamily="2" charset="0"/>
              </a:rPr>
              <a:t>Visualization –Regression – </a:t>
            </a:r>
          </a:p>
          <a:p>
            <a:pPr marL="914400" indent="-301625">
              <a:buClr>
                <a:srgbClr val="00B0F0"/>
              </a:buClr>
              <a:buSzPts val="1150"/>
              <a:buFont typeface="+mj-lt"/>
              <a:buAutoNum type="romanUcPeriod"/>
            </a:pPr>
            <a:r>
              <a:rPr lang="en-US" sz="1100" b="1" dirty="0">
                <a:solidFill>
                  <a:schemeClr val="bg1"/>
                </a:solidFill>
                <a:latin typeface="Oswald SemiBold" panose="00000700000000000000" pitchFamily="2" charset="0"/>
              </a:rPr>
              <a:t>Day, Week and Month wise Analysis of Quantity, Clicks and FB Impressions</a:t>
            </a:r>
          </a:p>
          <a:p>
            <a:pPr marL="914400" indent="-301625">
              <a:buClr>
                <a:srgbClr val="00B0F0"/>
              </a:buClr>
              <a:buSzPts val="1150"/>
              <a:buFont typeface="+mj-lt"/>
              <a:buAutoNum type="romanUcPeriod"/>
            </a:pPr>
            <a:r>
              <a:rPr lang="en-US" sz="1100" b="1" dirty="0">
                <a:solidFill>
                  <a:schemeClr val="bg1"/>
                </a:solidFill>
                <a:latin typeface="Oswald SemiBold" panose="00000700000000000000" pitchFamily="2" charset="0"/>
              </a:rPr>
              <a:t>Weekday vs Weekend analysis of Quantity, Clicks and FB Impressions</a:t>
            </a:r>
          </a:p>
        </p:txBody>
      </p:sp>
      <p:cxnSp>
        <p:nvCxnSpPr>
          <p:cNvPr id="172" name="Google Shape;172;p39"/>
          <p:cNvCxnSpPr/>
          <p:nvPr/>
        </p:nvCxnSpPr>
        <p:spPr>
          <a:xfrm>
            <a:off x="1026200" y="637043"/>
            <a:ext cx="2763000" cy="0"/>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6" name="Freeform 17">
            <a:extLst>
              <a:ext uri="{FF2B5EF4-FFF2-40B4-BE49-F238E27FC236}">
                <a16:creationId xmlns:a16="http://schemas.microsoft.com/office/drawing/2014/main" id="{4A471242-82D1-C3E1-6C24-6A62ACCFFACA}"/>
              </a:ext>
            </a:extLst>
          </p:cNvPr>
          <p:cNvSpPr/>
          <p:nvPr/>
        </p:nvSpPr>
        <p:spPr>
          <a:xfrm>
            <a:off x="1070806" y="196845"/>
            <a:ext cx="388082" cy="363367"/>
          </a:xfrm>
          <a:custGeom>
            <a:avLst/>
            <a:gdLst/>
            <a:ahLst/>
            <a:cxnLst/>
            <a:rect l="l" t="t" r="r" b="b"/>
            <a:pathLst>
              <a:path w="1077066" h="1080796">
                <a:moveTo>
                  <a:pt x="0" y="0"/>
                </a:moveTo>
                <a:lnTo>
                  <a:pt x="1077066" y="0"/>
                </a:lnTo>
                <a:lnTo>
                  <a:pt x="1077066" y="1080797"/>
                </a:lnTo>
                <a:lnTo>
                  <a:pt x="0" y="1080797"/>
                </a:lnTo>
                <a:lnTo>
                  <a:pt x="0" y="0"/>
                </a:lnTo>
                <a:close/>
              </a:path>
            </a:pathLst>
          </a:custGeom>
          <a:blipFill>
            <a:blip r:embed="rId3"/>
            <a:stretch>
              <a:fillRect b="-6238"/>
            </a:stretch>
          </a:blipFill>
        </p:spPr>
      </p:sp>
      <p:sp>
        <p:nvSpPr>
          <p:cNvPr id="13" name="Google Shape;171;p39">
            <a:extLst>
              <a:ext uri="{FF2B5EF4-FFF2-40B4-BE49-F238E27FC236}">
                <a16:creationId xmlns:a16="http://schemas.microsoft.com/office/drawing/2014/main" id="{8C21047E-0216-BBC1-70C3-331030151FE3}"/>
              </a:ext>
            </a:extLst>
          </p:cNvPr>
          <p:cNvSpPr txBox="1">
            <a:spLocks/>
          </p:cNvSpPr>
          <p:nvPr/>
        </p:nvSpPr>
        <p:spPr>
          <a:xfrm>
            <a:off x="4631473" y="936493"/>
            <a:ext cx="4081347" cy="3537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a:buClr>
                <a:schemeClr val="accent1"/>
              </a:buClr>
              <a:buFont typeface="+mj-lt"/>
              <a:buAutoNum type="arabicPeriod" startAt="6"/>
            </a:pPr>
            <a:r>
              <a:rPr lang="en-US" sz="1100" b="1" dirty="0">
                <a:latin typeface="Oswald SemiBold" panose="00000700000000000000" pitchFamily="2" charset="0"/>
              </a:rPr>
              <a:t>Trends aggregated plot</a:t>
            </a:r>
          </a:p>
          <a:p>
            <a:pPr>
              <a:buClr>
                <a:schemeClr val="accent1"/>
              </a:buClr>
              <a:buFont typeface="+mj-lt"/>
              <a:buAutoNum type="arabicPeriod" startAt="6"/>
            </a:pPr>
            <a:endParaRPr lang="en-US" sz="1100" b="1" dirty="0">
              <a:latin typeface="Oswald SemiBold" panose="00000700000000000000" pitchFamily="2" charset="0"/>
            </a:endParaRPr>
          </a:p>
          <a:p>
            <a:pPr>
              <a:buClr>
                <a:schemeClr val="accent1"/>
              </a:buClr>
              <a:buFont typeface="+mj-lt"/>
              <a:buAutoNum type="arabicPeriod" startAt="6"/>
            </a:pPr>
            <a:r>
              <a:rPr lang="en-US" sz="1100" b="1" dirty="0">
                <a:latin typeface="Oswald SemiBold" panose="00000700000000000000" pitchFamily="2" charset="0"/>
              </a:rPr>
              <a:t>Time Series Analysis – </a:t>
            </a:r>
          </a:p>
          <a:p>
            <a:pPr marL="914400" lvl="0" indent="-301625" algn="l" rtl="0">
              <a:spcBef>
                <a:spcPts val="0"/>
              </a:spcBef>
              <a:spcAft>
                <a:spcPts val="0"/>
              </a:spcAft>
              <a:buClr>
                <a:srgbClr val="00B0F0"/>
              </a:buClr>
              <a:buSzPts val="1150"/>
              <a:buFont typeface="+mj-lt"/>
              <a:buAutoNum type="romanUcPeriod"/>
            </a:pPr>
            <a:r>
              <a:rPr lang="en-US" sz="1100" b="1" dirty="0">
                <a:latin typeface="Oswald SemiBold" panose="00000700000000000000" pitchFamily="2" charset="0"/>
              </a:rPr>
              <a:t>Stationary Test</a:t>
            </a:r>
          </a:p>
          <a:p>
            <a:pPr marL="914400" lvl="0" indent="-301625" algn="l" rtl="0">
              <a:spcBef>
                <a:spcPts val="0"/>
              </a:spcBef>
              <a:spcAft>
                <a:spcPts val="0"/>
              </a:spcAft>
              <a:buClr>
                <a:srgbClr val="00B0F0"/>
              </a:buClr>
              <a:buSzPts val="1150"/>
              <a:buFont typeface="+mj-lt"/>
              <a:buAutoNum type="romanUcPeriod"/>
            </a:pPr>
            <a:r>
              <a:rPr lang="en-US" sz="1100" b="1" dirty="0">
                <a:latin typeface="Oswald SemiBold" panose="00000700000000000000" pitchFamily="2" charset="0"/>
              </a:rPr>
              <a:t>ADF Statistics</a:t>
            </a:r>
          </a:p>
          <a:p>
            <a:pPr marL="914400" lvl="0" indent="-301625" algn="l" rtl="0">
              <a:spcBef>
                <a:spcPts val="0"/>
              </a:spcBef>
              <a:spcAft>
                <a:spcPts val="0"/>
              </a:spcAft>
              <a:buClr>
                <a:srgbClr val="00B0F0"/>
              </a:buClr>
              <a:buSzPts val="1150"/>
              <a:buFont typeface="+mj-lt"/>
              <a:buAutoNum type="romanUcPeriod"/>
            </a:pPr>
            <a:r>
              <a:rPr lang="en-US" sz="1100" b="1" dirty="0">
                <a:latin typeface="Oswald SemiBold" panose="00000700000000000000" pitchFamily="2" charset="0"/>
              </a:rPr>
              <a:t>ACF and PACF plot</a:t>
            </a:r>
          </a:p>
          <a:p>
            <a:pPr marL="155575" indent="0">
              <a:buClr>
                <a:schemeClr val="accent1"/>
              </a:buClr>
              <a:buNone/>
            </a:pPr>
            <a:endParaRPr lang="en-US" sz="1100" b="1" dirty="0">
              <a:latin typeface="Oswald SemiBold" panose="00000700000000000000" pitchFamily="2" charset="0"/>
            </a:endParaRPr>
          </a:p>
          <a:p>
            <a:pPr marL="384175" indent="-228600">
              <a:buClr>
                <a:schemeClr val="accent1"/>
              </a:buClr>
              <a:buFont typeface="+mj-lt"/>
              <a:buAutoNum type="arabicPeriod" startAt="8"/>
            </a:pPr>
            <a:r>
              <a:rPr lang="en-US" sz="1100" b="1" dirty="0">
                <a:latin typeface="Oswald SemiBold" panose="00000700000000000000" pitchFamily="2" charset="0"/>
              </a:rPr>
              <a:t>Demand Forecasting Models –</a:t>
            </a:r>
            <a:endParaRPr lang="en-US" sz="1100" dirty="0">
              <a:latin typeface="Oswald SemiBold" panose="00000700000000000000" pitchFamily="2" charset="0"/>
            </a:endParaRPr>
          </a:p>
          <a:p>
            <a:pPr marL="612775" indent="0">
              <a:buClr>
                <a:schemeClr val="accent2"/>
              </a:buClr>
              <a:buNone/>
            </a:pPr>
            <a:r>
              <a:rPr lang="en-US" sz="1100" b="1" dirty="0">
                <a:solidFill>
                  <a:srgbClr val="00B0F0"/>
                </a:solidFill>
                <a:latin typeface="Oswald SemiBold" panose="00000700000000000000" pitchFamily="2" charset="0"/>
              </a:rPr>
              <a:t>I.</a:t>
            </a:r>
            <a:r>
              <a:rPr lang="en-US" sz="1100" b="1" dirty="0">
                <a:solidFill>
                  <a:schemeClr val="bg2"/>
                </a:solidFill>
                <a:latin typeface="Oswald SemiBold" panose="00000700000000000000" pitchFamily="2" charset="0"/>
              </a:rPr>
              <a:t>   </a:t>
            </a:r>
            <a:r>
              <a:rPr lang="en-US" sz="1100" b="1" dirty="0">
                <a:latin typeface="Oswald SemiBold" panose="00000700000000000000" pitchFamily="2" charset="0"/>
              </a:rPr>
              <a:t>AR      </a:t>
            </a:r>
            <a:r>
              <a:rPr lang="en-US" sz="1100" b="1" dirty="0">
                <a:solidFill>
                  <a:srgbClr val="00B0F0"/>
                </a:solidFill>
                <a:latin typeface="Oswald SemiBold" panose="00000700000000000000" pitchFamily="2" charset="0"/>
              </a:rPr>
              <a:t>II.  </a:t>
            </a:r>
            <a:r>
              <a:rPr lang="en-US" sz="1100" b="1" dirty="0">
                <a:latin typeface="Oswald SemiBold" panose="00000700000000000000" pitchFamily="2" charset="0"/>
              </a:rPr>
              <a:t>MA      </a:t>
            </a:r>
            <a:r>
              <a:rPr lang="en-US" sz="1100" b="1" dirty="0">
                <a:solidFill>
                  <a:srgbClr val="00B0F0"/>
                </a:solidFill>
                <a:latin typeface="Oswald SemiBold" panose="00000700000000000000" pitchFamily="2" charset="0"/>
              </a:rPr>
              <a:t>III.   </a:t>
            </a:r>
            <a:r>
              <a:rPr lang="en-US" sz="1100" b="1" dirty="0">
                <a:latin typeface="Oswald SemiBold" panose="00000700000000000000" pitchFamily="2" charset="0"/>
              </a:rPr>
              <a:t>ARMA      </a:t>
            </a:r>
            <a:r>
              <a:rPr lang="en-US" sz="1100" b="1" dirty="0">
                <a:solidFill>
                  <a:srgbClr val="00B0F0"/>
                </a:solidFill>
                <a:latin typeface="Oswald SemiBold" panose="00000700000000000000" pitchFamily="2" charset="0"/>
              </a:rPr>
              <a:t>IV.   </a:t>
            </a:r>
            <a:r>
              <a:rPr lang="en-US" sz="1100" b="1" dirty="0">
                <a:latin typeface="Oswald SemiBold" panose="00000700000000000000" pitchFamily="2" charset="0"/>
              </a:rPr>
              <a:t>ARIMA</a:t>
            </a:r>
          </a:p>
          <a:p>
            <a:pPr marL="612775" indent="0">
              <a:buClr>
                <a:schemeClr val="accent2"/>
              </a:buClr>
              <a:buNone/>
            </a:pPr>
            <a:r>
              <a:rPr lang="en-US" sz="1100" b="1" dirty="0">
                <a:solidFill>
                  <a:srgbClr val="00B0F0"/>
                </a:solidFill>
                <a:latin typeface="Oswald SemiBold" panose="00000700000000000000" pitchFamily="2" charset="0"/>
              </a:rPr>
              <a:t>V.</a:t>
            </a:r>
            <a:r>
              <a:rPr lang="en-US" sz="1100" b="1" dirty="0">
                <a:solidFill>
                  <a:schemeClr val="bg2"/>
                </a:solidFill>
                <a:latin typeface="Oswald SemiBold" panose="00000700000000000000" pitchFamily="2" charset="0"/>
              </a:rPr>
              <a:t>  </a:t>
            </a:r>
            <a:r>
              <a:rPr lang="en-US" sz="1100" b="1" dirty="0">
                <a:latin typeface="Oswald SemiBold" panose="00000700000000000000" pitchFamily="2" charset="0"/>
              </a:rPr>
              <a:t>SARIMA       </a:t>
            </a:r>
            <a:r>
              <a:rPr lang="en-US" sz="1100" b="1" dirty="0">
                <a:solidFill>
                  <a:srgbClr val="00B0F0"/>
                </a:solidFill>
                <a:latin typeface="Oswald SemiBold" panose="00000700000000000000" pitchFamily="2" charset="0"/>
              </a:rPr>
              <a:t>VI.   </a:t>
            </a:r>
            <a:r>
              <a:rPr lang="en-US" sz="1100" b="1" dirty="0">
                <a:latin typeface="Oswald SemiBold" panose="00000700000000000000" pitchFamily="2" charset="0"/>
              </a:rPr>
              <a:t>ARIMAX       </a:t>
            </a:r>
            <a:r>
              <a:rPr lang="en-US" sz="1100" b="1" dirty="0">
                <a:solidFill>
                  <a:srgbClr val="00B0F0"/>
                </a:solidFill>
                <a:latin typeface="Oswald SemiBold" panose="00000700000000000000" pitchFamily="2" charset="0"/>
              </a:rPr>
              <a:t>VII.   </a:t>
            </a:r>
            <a:r>
              <a:rPr lang="en-US" sz="1100" b="1" dirty="0">
                <a:latin typeface="Oswald SemiBold" panose="00000700000000000000" pitchFamily="2" charset="0"/>
              </a:rPr>
              <a:t>SARIMAX</a:t>
            </a:r>
          </a:p>
          <a:p>
            <a:pPr marL="898525" indent="-285750">
              <a:buClr>
                <a:srgbClr val="00B0F0"/>
              </a:buClr>
              <a:buAutoNum type="romanUcPeriod" startAt="8"/>
            </a:pPr>
            <a:r>
              <a:rPr lang="en-US" sz="1100" b="1" dirty="0">
                <a:latin typeface="Oswald SemiBold" panose="00000700000000000000" pitchFamily="2" charset="0"/>
              </a:rPr>
              <a:t>Multivariate Regression</a:t>
            </a:r>
          </a:p>
          <a:p>
            <a:pPr marL="898525" indent="-285750">
              <a:buClr>
                <a:schemeClr val="accent2"/>
              </a:buClr>
              <a:buAutoNum type="romanUcPeriod" startAt="8"/>
            </a:pPr>
            <a:endParaRPr lang="en-US" sz="1100" dirty="0">
              <a:latin typeface="Oswald SemiBold" panose="00000700000000000000" pitchFamily="2" charset="0"/>
            </a:endParaRPr>
          </a:p>
          <a:p>
            <a:pPr marL="384175" indent="-228600">
              <a:buClr>
                <a:schemeClr val="accent1"/>
              </a:buClr>
              <a:buFont typeface="+mj-lt"/>
              <a:buAutoNum type="arabicPeriod" startAt="9"/>
            </a:pPr>
            <a:r>
              <a:rPr lang="en-US" sz="1100" b="1" dirty="0">
                <a:latin typeface="Oswald SemiBold" panose="00000700000000000000" pitchFamily="2" charset="0"/>
              </a:rPr>
              <a:t>Comparison of all Forecasting Models</a:t>
            </a:r>
          </a:p>
          <a:p>
            <a:pPr marL="155575" indent="0">
              <a:buClr>
                <a:schemeClr val="accent1"/>
              </a:buClr>
              <a:buNone/>
            </a:pPr>
            <a:endParaRPr lang="en-US" sz="1100" b="1" dirty="0">
              <a:latin typeface="Oswald SemiBold" panose="00000700000000000000" pitchFamily="2" charset="0"/>
            </a:endParaRPr>
          </a:p>
        </p:txBody>
      </p:sp>
    </p:spTree>
    <p:extLst>
      <p:ext uri="{BB962C8B-B14F-4D97-AF65-F5344CB8AC3E}">
        <p14:creationId xmlns:p14="http://schemas.microsoft.com/office/powerpoint/2010/main" val="3199166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pic>
        <p:nvPicPr>
          <p:cNvPr id="13" name="Picture 12">
            <a:extLst>
              <a:ext uri="{FF2B5EF4-FFF2-40B4-BE49-F238E27FC236}">
                <a16:creationId xmlns:a16="http://schemas.microsoft.com/office/drawing/2014/main" id="{59786ADE-7924-6F78-A5D6-B3AF1B179F7E}"/>
              </a:ext>
            </a:extLst>
          </p:cNvPr>
          <p:cNvPicPr>
            <a:picLocks noChangeAspect="1"/>
          </p:cNvPicPr>
          <p:nvPr/>
        </p:nvPicPr>
        <p:blipFill>
          <a:blip r:embed="rId3"/>
          <a:stretch>
            <a:fillRect/>
          </a:stretch>
        </p:blipFill>
        <p:spPr>
          <a:xfrm>
            <a:off x="76200" y="524403"/>
            <a:ext cx="4448174" cy="2752196"/>
          </a:xfrm>
          <a:prstGeom prst="rect">
            <a:avLst/>
          </a:prstGeom>
        </p:spPr>
      </p:pic>
      <p:sp>
        <p:nvSpPr>
          <p:cNvPr id="6" name="TextBox 5">
            <a:extLst>
              <a:ext uri="{FF2B5EF4-FFF2-40B4-BE49-F238E27FC236}">
                <a16:creationId xmlns:a16="http://schemas.microsoft.com/office/drawing/2014/main" id="{E84C0390-3D48-EC6A-E0DC-543CC04088F6}"/>
              </a:ext>
            </a:extLst>
          </p:cNvPr>
          <p:cNvSpPr txBox="1"/>
          <p:nvPr/>
        </p:nvSpPr>
        <p:spPr>
          <a:xfrm>
            <a:off x="243840" y="115239"/>
            <a:ext cx="5120640" cy="300082"/>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350" b="1" dirty="0">
                <a:solidFill>
                  <a:srgbClr val="FFFF00"/>
                </a:solidFill>
                <a:latin typeface="Oswald SemiBold" panose="00000700000000000000" pitchFamily="2" charset="0"/>
              </a:rPr>
              <a:t>Autoregressive Moving Average Model (ARMA) :</a:t>
            </a:r>
          </a:p>
        </p:txBody>
      </p:sp>
      <p:pic>
        <p:nvPicPr>
          <p:cNvPr id="14" name="Picture 13">
            <a:extLst>
              <a:ext uri="{FF2B5EF4-FFF2-40B4-BE49-F238E27FC236}">
                <a16:creationId xmlns:a16="http://schemas.microsoft.com/office/drawing/2014/main" id="{BB75C257-B483-A9F8-E543-DECCDF57861C}"/>
              </a:ext>
            </a:extLst>
          </p:cNvPr>
          <p:cNvPicPr>
            <a:picLocks noChangeAspect="1"/>
          </p:cNvPicPr>
          <p:nvPr/>
        </p:nvPicPr>
        <p:blipFill>
          <a:blip r:embed="rId4"/>
          <a:stretch>
            <a:fillRect/>
          </a:stretch>
        </p:blipFill>
        <p:spPr>
          <a:xfrm>
            <a:off x="4619626" y="524402"/>
            <a:ext cx="4448174" cy="2752197"/>
          </a:xfrm>
          <a:prstGeom prst="rect">
            <a:avLst/>
          </a:prstGeom>
        </p:spPr>
      </p:pic>
      <p:sp>
        <p:nvSpPr>
          <p:cNvPr id="7" name="Rectangle 6">
            <a:extLst>
              <a:ext uri="{FF2B5EF4-FFF2-40B4-BE49-F238E27FC236}">
                <a16:creationId xmlns:a16="http://schemas.microsoft.com/office/drawing/2014/main" id="{855AE46A-1A11-99FE-4D7E-E056F9CBC295}"/>
              </a:ext>
            </a:extLst>
          </p:cNvPr>
          <p:cNvSpPr/>
          <p:nvPr/>
        </p:nvSpPr>
        <p:spPr>
          <a:xfrm>
            <a:off x="4745023" y="3441073"/>
            <a:ext cx="4159729" cy="1584217"/>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E9A03E6B-3EC9-1A59-8871-6A162519D94C}"/>
              </a:ext>
            </a:extLst>
          </p:cNvPr>
          <p:cNvSpPr/>
          <p:nvPr/>
        </p:nvSpPr>
        <p:spPr>
          <a:xfrm>
            <a:off x="203503" y="3433453"/>
            <a:ext cx="4159729" cy="1584217"/>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635C0714-ADA6-7039-3D2E-F7F7D7947B78}"/>
              </a:ext>
            </a:extLst>
          </p:cNvPr>
          <p:cNvSpPr/>
          <p:nvPr/>
        </p:nvSpPr>
        <p:spPr>
          <a:xfrm>
            <a:off x="475477" y="3377712"/>
            <a:ext cx="1757183" cy="1680460"/>
          </a:xfrm>
          <a:prstGeom prst="rect">
            <a:avLst/>
          </a:prstGeom>
          <a:noFill/>
        </p:spPr>
        <p:txBody>
          <a:bodyPr wrap="square" lIns="91440" tIns="45720" rIns="91440" bIns="45720">
            <a:spAutoFit/>
          </a:bodyPr>
          <a:lstStyle/>
          <a:p>
            <a:pPr>
              <a:lnSpc>
                <a:spcPct val="150000"/>
              </a:lnSpc>
              <a:buClr>
                <a:schemeClr val="bg1"/>
              </a:buCl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ARMA Test Set Metrics :</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21.87</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RMSE: 4.68</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3.86</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32.64%</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R²: -0.66</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R²: -0.70</a:t>
            </a:r>
            <a:endParaRPr lang="en-US" sz="10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
        <p:nvSpPr>
          <p:cNvPr id="10" name="Rectangle 9">
            <a:extLst>
              <a:ext uri="{FF2B5EF4-FFF2-40B4-BE49-F238E27FC236}">
                <a16:creationId xmlns:a16="http://schemas.microsoft.com/office/drawing/2014/main" id="{6FF2AE5E-AE01-BA0A-C0A8-9460258F06D2}"/>
              </a:ext>
            </a:extLst>
          </p:cNvPr>
          <p:cNvSpPr/>
          <p:nvPr/>
        </p:nvSpPr>
        <p:spPr>
          <a:xfrm>
            <a:off x="2395717" y="3377712"/>
            <a:ext cx="1757183" cy="1680460"/>
          </a:xfrm>
          <a:prstGeom prst="rect">
            <a:avLst/>
          </a:prstGeom>
          <a:noFill/>
        </p:spPr>
        <p:txBody>
          <a:bodyPr wrap="square" lIns="91440" tIns="45720" rIns="91440" bIns="45720">
            <a:spAutoFit/>
          </a:bodyPr>
          <a:lstStyle/>
          <a:p>
            <a:pPr>
              <a:lnSpc>
                <a:spcPct val="150000"/>
              </a:lnSpc>
              <a:buClr>
                <a:schemeClr val="bg1"/>
              </a:buCl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ARMA Validation Set Metrics :</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31.06</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RMSE: 5.57</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4.59</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28.51%</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R²: 0.01</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R²: -0.01</a:t>
            </a:r>
          </a:p>
        </p:txBody>
      </p:sp>
      <p:sp>
        <p:nvSpPr>
          <p:cNvPr id="11" name="TextBox 10">
            <a:extLst>
              <a:ext uri="{FF2B5EF4-FFF2-40B4-BE49-F238E27FC236}">
                <a16:creationId xmlns:a16="http://schemas.microsoft.com/office/drawing/2014/main" id="{4DB0D265-CE2F-F1FE-72C8-BFD5BA31B370}"/>
              </a:ext>
            </a:extLst>
          </p:cNvPr>
          <p:cNvSpPr txBox="1"/>
          <p:nvPr/>
        </p:nvSpPr>
        <p:spPr>
          <a:xfrm>
            <a:off x="4411980" y="109898"/>
            <a:ext cx="4858532" cy="307777"/>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350" b="1" dirty="0">
                <a:solidFill>
                  <a:srgbClr val="FFFF00"/>
                </a:solidFill>
                <a:latin typeface="Oswald SemiBold" panose="00000700000000000000" pitchFamily="2" charset="0"/>
              </a:rPr>
              <a:t>Autoregressive Integrated Moving Average Model (ARIMA) :</a:t>
            </a:r>
          </a:p>
        </p:txBody>
      </p:sp>
      <p:sp>
        <p:nvSpPr>
          <p:cNvPr id="12" name="Rectangle 11">
            <a:extLst>
              <a:ext uri="{FF2B5EF4-FFF2-40B4-BE49-F238E27FC236}">
                <a16:creationId xmlns:a16="http://schemas.microsoft.com/office/drawing/2014/main" id="{4DE50BFC-68FC-014F-36BE-5F0C9CB6D22A}"/>
              </a:ext>
            </a:extLst>
          </p:cNvPr>
          <p:cNvSpPr/>
          <p:nvPr/>
        </p:nvSpPr>
        <p:spPr>
          <a:xfrm>
            <a:off x="5062717" y="3385332"/>
            <a:ext cx="1962923" cy="1680460"/>
          </a:xfrm>
          <a:prstGeom prst="rect">
            <a:avLst/>
          </a:prstGeom>
          <a:noFill/>
        </p:spPr>
        <p:txBody>
          <a:bodyPr wrap="square" lIns="91440" tIns="45720" rIns="91440" bIns="45720">
            <a:spAutoFit/>
          </a:bodyPr>
          <a:lstStyle/>
          <a:p>
            <a:pPr>
              <a:lnSpc>
                <a:spcPct val="150000"/>
              </a:lnSpc>
              <a:buClr>
                <a:schemeClr val="bg1"/>
              </a:buCl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ARIMA Validation Set Metrics :</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31.06</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RMSE: 5.57</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4.59</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28.51%</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R²: 0.01</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R²: -0.01</a:t>
            </a:r>
            <a:endParaRPr lang="en-US" sz="10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
        <p:nvSpPr>
          <p:cNvPr id="15" name="Rectangle 14">
            <a:extLst>
              <a:ext uri="{FF2B5EF4-FFF2-40B4-BE49-F238E27FC236}">
                <a16:creationId xmlns:a16="http://schemas.microsoft.com/office/drawing/2014/main" id="{D6704D02-4558-4EBA-01B2-0EA34F7296FC}"/>
              </a:ext>
            </a:extLst>
          </p:cNvPr>
          <p:cNvSpPr/>
          <p:nvPr/>
        </p:nvSpPr>
        <p:spPr>
          <a:xfrm>
            <a:off x="7043917" y="3385332"/>
            <a:ext cx="1543823" cy="1680460"/>
          </a:xfrm>
          <a:prstGeom prst="rect">
            <a:avLst/>
          </a:prstGeom>
          <a:noFill/>
        </p:spPr>
        <p:txBody>
          <a:bodyPr wrap="square" lIns="91440" tIns="45720" rIns="91440" bIns="45720">
            <a:spAutoFit/>
          </a:bodyPr>
          <a:lstStyle/>
          <a:p>
            <a:pPr>
              <a:lnSpc>
                <a:spcPct val="150000"/>
              </a:lnSpc>
              <a:buClr>
                <a:schemeClr val="bg1"/>
              </a:buCl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ARIMA Test Set Metrics :</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21.87</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RMSE: 4.68</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3.86</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32.64%</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R²: -0.66</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R²: -0.70</a:t>
            </a:r>
            <a:endParaRPr lang="en-US" sz="10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Tree>
    <p:extLst>
      <p:ext uri="{BB962C8B-B14F-4D97-AF65-F5344CB8AC3E}">
        <p14:creationId xmlns:p14="http://schemas.microsoft.com/office/powerpoint/2010/main" val="3139390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6" name="TextBox 5">
            <a:extLst>
              <a:ext uri="{FF2B5EF4-FFF2-40B4-BE49-F238E27FC236}">
                <a16:creationId xmlns:a16="http://schemas.microsoft.com/office/drawing/2014/main" id="{E84C0390-3D48-EC6A-E0DC-543CC04088F6}"/>
              </a:ext>
            </a:extLst>
          </p:cNvPr>
          <p:cNvSpPr txBox="1"/>
          <p:nvPr/>
        </p:nvSpPr>
        <p:spPr>
          <a:xfrm>
            <a:off x="602568" y="30831"/>
            <a:ext cx="3266046" cy="492443"/>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300" b="1" dirty="0">
                <a:solidFill>
                  <a:srgbClr val="FFFF00"/>
                </a:solidFill>
                <a:latin typeface="Oswald SemiBold" panose="00000700000000000000" pitchFamily="2" charset="0"/>
              </a:rPr>
              <a:t>Seasonal Autoregressive Integrated Moving Average Model (SARIMA) :</a:t>
            </a:r>
          </a:p>
        </p:txBody>
      </p:sp>
      <p:sp>
        <p:nvSpPr>
          <p:cNvPr id="7" name="Rectangle 6">
            <a:extLst>
              <a:ext uri="{FF2B5EF4-FFF2-40B4-BE49-F238E27FC236}">
                <a16:creationId xmlns:a16="http://schemas.microsoft.com/office/drawing/2014/main" id="{855AE46A-1A11-99FE-4D7E-E056F9CBC295}"/>
              </a:ext>
            </a:extLst>
          </p:cNvPr>
          <p:cNvSpPr/>
          <p:nvPr/>
        </p:nvSpPr>
        <p:spPr>
          <a:xfrm>
            <a:off x="4745023" y="3441073"/>
            <a:ext cx="4159729" cy="1584217"/>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E9A03E6B-3EC9-1A59-8871-6A162519D94C}"/>
              </a:ext>
            </a:extLst>
          </p:cNvPr>
          <p:cNvSpPr/>
          <p:nvPr/>
        </p:nvSpPr>
        <p:spPr>
          <a:xfrm>
            <a:off x="203503" y="3433453"/>
            <a:ext cx="4159729" cy="1584217"/>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635C0714-ADA6-7039-3D2E-F7F7D7947B78}"/>
              </a:ext>
            </a:extLst>
          </p:cNvPr>
          <p:cNvSpPr/>
          <p:nvPr/>
        </p:nvSpPr>
        <p:spPr>
          <a:xfrm>
            <a:off x="384035" y="3377712"/>
            <a:ext cx="1852726" cy="1680460"/>
          </a:xfrm>
          <a:prstGeom prst="rect">
            <a:avLst/>
          </a:prstGeom>
          <a:noFill/>
        </p:spPr>
        <p:txBody>
          <a:bodyPr wrap="square" lIns="91440" tIns="45720" rIns="91440" bIns="45720">
            <a:spAutoFit/>
          </a:bodyPr>
          <a:lstStyle/>
          <a:p>
            <a:pPr>
              <a:lnSpc>
                <a:spcPct val="150000"/>
              </a:lnSpc>
              <a:buClr>
                <a:schemeClr val="bg1"/>
              </a:buCl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SARIMA Validation Set Metrics :</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28.45</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RMSE: 5.33</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4.38</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26.56%</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R²: 0.10</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R²: 0.07</a:t>
            </a:r>
          </a:p>
        </p:txBody>
      </p:sp>
      <p:sp>
        <p:nvSpPr>
          <p:cNvPr id="10" name="Rectangle 9">
            <a:extLst>
              <a:ext uri="{FF2B5EF4-FFF2-40B4-BE49-F238E27FC236}">
                <a16:creationId xmlns:a16="http://schemas.microsoft.com/office/drawing/2014/main" id="{6FF2AE5E-AE01-BA0A-C0A8-9460258F06D2}"/>
              </a:ext>
            </a:extLst>
          </p:cNvPr>
          <p:cNvSpPr/>
          <p:nvPr/>
        </p:nvSpPr>
        <p:spPr>
          <a:xfrm>
            <a:off x="2402751" y="3377712"/>
            <a:ext cx="1757183" cy="1680460"/>
          </a:xfrm>
          <a:prstGeom prst="rect">
            <a:avLst/>
          </a:prstGeom>
          <a:noFill/>
        </p:spPr>
        <p:txBody>
          <a:bodyPr wrap="square" lIns="91440" tIns="45720" rIns="91440" bIns="45720">
            <a:spAutoFit/>
          </a:bodyPr>
          <a:lstStyle/>
          <a:p>
            <a:pPr>
              <a:lnSpc>
                <a:spcPct val="150000"/>
              </a:lnSpc>
              <a:buClr>
                <a:schemeClr val="bg1"/>
              </a:buCl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SARIMA Test Set Metrics :</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12.27</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RMSE: 3.50</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2.85</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22.87%</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R²: 0.07</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R²: 0.04</a:t>
            </a:r>
            <a:endParaRPr lang="en-US" sz="10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
        <p:nvSpPr>
          <p:cNvPr id="11" name="TextBox 10">
            <a:extLst>
              <a:ext uri="{FF2B5EF4-FFF2-40B4-BE49-F238E27FC236}">
                <a16:creationId xmlns:a16="http://schemas.microsoft.com/office/drawing/2014/main" id="{4DB0D265-CE2F-F1FE-72C8-BFD5BA31B370}"/>
              </a:ext>
            </a:extLst>
          </p:cNvPr>
          <p:cNvSpPr txBox="1"/>
          <p:nvPr/>
        </p:nvSpPr>
        <p:spPr>
          <a:xfrm>
            <a:off x="4812909" y="18456"/>
            <a:ext cx="3613638" cy="492443"/>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300" b="1" dirty="0">
                <a:solidFill>
                  <a:srgbClr val="FFFF00"/>
                </a:solidFill>
                <a:latin typeface="Oswald SemiBold" panose="00000700000000000000" pitchFamily="2" charset="0"/>
              </a:rPr>
              <a:t>Autoregressive Integrated Moving Average with Exogenous Variables Model (ARIMAX) :</a:t>
            </a:r>
          </a:p>
        </p:txBody>
      </p:sp>
      <p:sp>
        <p:nvSpPr>
          <p:cNvPr id="12" name="Rectangle 11">
            <a:extLst>
              <a:ext uri="{FF2B5EF4-FFF2-40B4-BE49-F238E27FC236}">
                <a16:creationId xmlns:a16="http://schemas.microsoft.com/office/drawing/2014/main" id="{4DE50BFC-68FC-014F-36BE-5F0C9CB6D22A}"/>
              </a:ext>
            </a:extLst>
          </p:cNvPr>
          <p:cNvSpPr/>
          <p:nvPr/>
        </p:nvSpPr>
        <p:spPr>
          <a:xfrm>
            <a:off x="5062717" y="3385332"/>
            <a:ext cx="1962923" cy="1680460"/>
          </a:xfrm>
          <a:prstGeom prst="rect">
            <a:avLst/>
          </a:prstGeom>
          <a:noFill/>
        </p:spPr>
        <p:txBody>
          <a:bodyPr wrap="square" lIns="91440" tIns="45720" rIns="91440" bIns="45720">
            <a:spAutoFit/>
          </a:bodyPr>
          <a:lstStyle/>
          <a:p>
            <a:pPr>
              <a:lnSpc>
                <a:spcPct val="150000"/>
              </a:lnSpc>
              <a:buClr>
                <a:schemeClr val="bg1"/>
              </a:buCl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ARIMAX Validation Set Metrics:</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43.94</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RMSE: 6.63</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4.75</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24.35%</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R²: -0.40</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R²: -0.55</a:t>
            </a:r>
          </a:p>
        </p:txBody>
      </p:sp>
      <p:sp>
        <p:nvSpPr>
          <p:cNvPr id="15" name="Rectangle 14">
            <a:extLst>
              <a:ext uri="{FF2B5EF4-FFF2-40B4-BE49-F238E27FC236}">
                <a16:creationId xmlns:a16="http://schemas.microsoft.com/office/drawing/2014/main" id="{D6704D02-4558-4EBA-01B2-0EA34F7296FC}"/>
              </a:ext>
            </a:extLst>
          </p:cNvPr>
          <p:cNvSpPr/>
          <p:nvPr/>
        </p:nvSpPr>
        <p:spPr>
          <a:xfrm>
            <a:off x="7043917" y="3385332"/>
            <a:ext cx="1543823" cy="1680460"/>
          </a:xfrm>
          <a:prstGeom prst="rect">
            <a:avLst/>
          </a:prstGeom>
          <a:noFill/>
        </p:spPr>
        <p:txBody>
          <a:bodyPr wrap="square" lIns="91440" tIns="45720" rIns="91440" bIns="45720">
            <a:spAutoFit/>
          </a:bodyPr>
          <a:lstStyle/>
          <a:p>
            <a:pPr>
              <a:lnSpc>
                <a:spcPct val="150000"/>
              </a:lnSpc>
              <a:buClr>
                <a:schemeClr val="bg1"/>
              </a:buCl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ARIMAX Test Set Metrics:</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19.47</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RMSE: 4.41</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3.57</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26.67%</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R²: -0.48</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R²: -0.64</a:t>
            </a:r>
            <a:endParaRPr lang="en-US" sz="10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pic>
        <p:nvPicPr>
          <p:cNvPr id="3" name="Picture 2">
            <a:extLst>
              <a:ext uri="{FF2B5EF4-FFF2-40B4-BE49-F238E27FC236}">
                <a16:creationId xmlns:a16="http://schemas.microsoft.com/office/drawing/2014/main" id="{DEEBC291-F722-B719-C35C-BA587783E3BA}"/>
              </a:ext>
            </a:extLst>
          </p:cNvPr>
          <p:cNvPicPr>
            <a:picLocks noChangeAspect="1"/>
          </p:cNvPicPr>
          <p:nvPr/>
        </p:nvPicPr>
        <p:blipFill>
          <a:blip r:embed="rId3"/>
          <a:stretch>
            <a:fillRect/>
          </a:stretch>
        </p:blipFill>
        <p:spPr>
          <a:xfrm>
            <a:off x="76200" y="524054"/>
            <a:ext cx="4448174" cy="2752197"/>
          </a:xfrm>
          <a:prstGeom prst="rect">
            <a:avLst/>
          </a:prstGeom>
        </p:spPr>
      </p:pic>
      <p:pic>
        <p:nvPicPr>
          <p:cNvPr id="4" name="Picture 3">
            <a:extLst>
              <a:ext uri="{FF2B5EF4-FFF2-40B4-BE49-F238E27FC236}">
                <a16:creationId xmlns:a16="http://schemas.microsoft.com/office/drawing/2014/main" id="{97EF97AD-4C21-2D5F-13D1-0810CA2C6AB9}"/>
              </a:ext>
            </a:extLst>
          </p:cNvPr>
          <p:cNvPicPr>
            <a:picLocks noChangeAspect="1"/>
          </p:cNvPicPr>
          <p:nvPr/>
        </p:nvPicPr>
        <p:blipFill>
          <a:blip r:embed="rId4"/>
          <a:stretch>
            <a:fillRect/>
          </a:stretch>
        </p:blipFill>
        <p:spPr>
          <a:xfrm>
            <a:off x="4619626" y="524054"/>
            <a:ext cx="4448174" cy="2752197"/>
          </a:xfrm>
          <a:prstGeom prst="rect">
            <a:avLst/>
          </a:prstGeom>
        </p:spPr>
      </p:pic>
    </p:spTree>
    <p:extLst>
      <p:ext uri="{BB962C8B-B14F-4D97-AF65-F5344CB8AC3E}">
        <p14:creationId xmlns:p14="http://schemas.microsoft.com/office/powerpoint/2010/main" val="2529722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6" name="TextBox 5">
            <a:extLst>
              <a:ext uri="{FF2B5EF4-FFF2-40B4-BE49-F238E27FC236}">
                <a16:creationId xmlns:a16="http://schemas.microsoft.com/office/drawing/2014/main" id="{E84C0390-3D48-EC6A-E0DC-543CC04088F6}"/>
              </a:ext>
            </a:extLst>
          </p:cNvPr>
          <p:cNvSpPr txBox="1"/>
          <p:nvPr/>
        </p:nvSpPr>
        <p:spPr>
          <a:xfrm>
            <a:off x="314567" y="23631"/>
            <a:ext cx="4048665" cy="492443"/>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300" b="1" dirty="0">
                <a:solidFill>
                  <a:srgbClr val="FFFF00"/>
                </a:solidFill>
                <a:latin typeface="Oswald SemiBold" panose="00000700000000000000" pitchFamily="2" charset="0"/>
              </a:rPr>
              <a:t>Seasonal Autoregressive Integrated Moving </a:t>
            </a:r>
          </a:p>
          <a:p>
            <a:pPr marL="155575" lvl="0" algn="l" rtl="0">
              <a:spcBef>
                <a:spcPts val="0"/>
              </a:spcBef>
              <a:spcAft>
                <a:spcPts val="0"/>
              </a:spcAft>
              <a:buClr>
                <a:srgbClr val="FFFF00"/>
              </a:buClr>
              <a:buSzPct val="100000"/>
            </a:pPr>
            <a:r>
              <a:rPr lang="en-US" sz="1300" b="1" dirty="0">
                <a:solidFill>
                  <a:srgbClr val="FFFF00"/>
                </a:solidFill>
                <a:latin typeface="Oswald SemiBold" panose="00000700000000000000" pitchFamily="2" charset="0"/>
              </a:rPr>
              <a:t>Average with Exogenous Variables Model (SARIMAX) :</a:t>
            </a:r>
          </a:p>
        </p:txBody>
      </p:sp>
      <p:sp>
        <p:nvSpPr>
          <p:cNvPr id="7" name="Rectangle 6">
            <a:extLst>
              <a:ext uri="{FF2B5EF4-FFF2-40B4-BE49-F238E27FC236}">
                <a16:creationId xmlns:a16="http://schemas.microsoft.com/office/drawing/2014/main" id="{855AE46A-1A11-99FE-4D7E-E056F9CBC295}"/>
              </a:ext>
            </a:extLst>
          </p:cNvPr>
          <p:cNvSpPr/>
          <p:nvPr/>
        </p:nvSpPr>
        <p:spPr>
          <a:xfrm>
            <a:off x="4745023" y="3441073"/>
            <a:ext cx="4159729" cy="1584217"/>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E9A03E6B-3EC9-1A59-8871-6A162519D94C}"/>
              </a:ext>
            </a:extLst>
          </p:cNvPr>
          <p:cNvSpPr/>
          <p:nvPr/>
        </p:nvSpPr>
        <p:spPr>
          <a:xfrm>
            <a:off x="203503" y="3433453"/>
            <a:ext cx="4159729" cy="1584217"/>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635C0714-ADA6-7039-3D2E-F7F7D7947B78}"/>
              </a:ext>
            </a:extLst>
          </p:cNvPr>
          <p:cNvSpPr/>
          <p:nvPr/>
        </p:nvSpPr>
        <p:spPr>
          <a:xfrm>
            <a:off x="384035" y="3377712"/>
            <a:ext cx="1852726" cy="1680460"/>
          </a:xfrm>
          <a:prstGeom prst="rect">
            <a:avLst/>
          </a:prstGeom>
          <a:noFill/>
        </p:spPr>
        <p:txBody>
          <a:bodyPr wrap="square" lIns="91440" tIns="45720" rIns="91440" bIns="45720">
            <a:spAutoFit/>
          </a:bodyPr>
          <a:lstStyle/>
          <a:p>
            <a:pPr>
              <a:lnSpc>
                <a:spcPct val="150000"/>
              </a:lnSpc>
              <a:buClr>
                <a:schemeClr val="bg1"/>
              </a:buCl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SARIMAX Validation Set Metrics:</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43.94</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RMSE: 6.628</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4.75</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24.35%</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R²: -0.40</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R²: -0.55</a:t>
            </a:r>
          </a:p>
        </p:txBody>
      </p:sp>
      <p:sp>
        <p:nvSpPr>
          <p:cNvPr id="10" name="Rectangle 9">
            <a:extLst>
              <a:ext uri="{FF2B5EF4-FFF2-40B4-BE49-F238E27FC236}">
                <a16:creationId xmlns:a16="http://schemas.microsoft.com/office/drawing/2014/main" id="{6FF2AE5E-AE01-BA0A-C0A8-9460258F06D2}"/>
              </a:ext>
            </a:extLst>
          </p:cNvPr>
          <p:cNvSpPr/>
          <p:nvPr/>
        </p:nvSpPr>
        <p:spPr>
          <a:xfrm>
            <a:off x="2402751" y="3377712"/>
            <a:ext cx="1757183" cy="1680460"/>
          </a:xfrm>
          <a:prstGeom prst="rect">
            <a:avLst/>
          </a:prstGeom>
          <a:noFill/>
        </p:spPr>
        <p:txBody>
          <a:bodyPr wrap="square" lIns="91440" tIns="45720" rIns="91440" bIns="45720">
            <a:spAutoFit/>
          </a:bodyPr>
          <a:lstStyle/>
          <a:p>
            <a:pPr>
              <a:lnSpc>
                <a:spcPct val="150000"/>
              </a:lnSpc>
              <a:buClr>
                <a:schemeClr val="bg1"/>
              </a:buCl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SARIMAX Test Set Metrics:</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19.47</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RMSE: 4.412</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3.57</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26.67%</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R²: -0.48</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R²: -0.64</a:t>
            </a:r>
            <a:endParaRPr lang="en-US" sz="10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
        <p:nvSpPr>
          <p:cNvPr id="11" name="TextBox 10">
            <a:extLst>
              <a:ext uri="{FF2B5EF4-FFF2-40B4-BE49-F238E27FC236}">
                <a16:creationId xmlns:a16="http://schemas.microsoft.com/office/drawing/2014/main" id="{4DB0D265-CE2F-F1FE-72C8-BFD5BA31B370}"/>
              </a:ext>
            </a:extLst>
          </p:cNvPr>
          <p:cNvSpPr txBox="1"/>
          <p:nvPr/>
        </p:nvSpPr>
        <p:spPr>
          <a:xfrm>
            <a:off x="5086509" y="126456"/>
            <a:ext cx="3613638" cy="307777"/>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400" b="1" dirty="0">
                <a:solidFill>
                  <a:srgbClr val="FFFF00"/>
                </a:solidFill>
                <a:latin typeface="Oswald SemiBold" panose="00000700000000000000" pitchFamily="2" charset="0"/>
              </a:rPr>
              <a:t>Multivariate Regression Model (MR) :</a:t>
            </a:r>
          </a:p>
        </p:txBody>
      </p:sp>
      <p:sp>
        <p:nvSpPr>
          <p:cNvPr id="12" name="Rectangle 11">
            <a:extLst>
              <a:ext uri="{FF2B5EF4-FFF2-40B4-BE49-F238E27FC236}">
                <a16:creationId xmlns:a16="http://schemas.microsoft.com/office/drawing/2014/main" id="{4DE50BFC-68FC-014F-36BE-5F0C9CB6D22A}"/>
              </a:ext>
            </a:extLst>
          </p:cNvPr>
          <p:cNvSpPr/>
          <p:nvPr/>
        </p:nvSpPr>
        <p:spPr>
          <a:xfrm>
            <a:off x="5062717" y="3385332"/>
            <a:ext cx="1962923" cy="1680460"/>
          </a:xfrm>
          <a:prstGeom prst="rect">
            <a:avLst/>
          </a:prstGeom>
          <a:noFill/>
        </p:spPr>
        <p:txBody>
          <a:bodyPr wrap="square" lIns="91440" tIns="45720" rIns="91440" bIns="45720">
            <a:spAutoFit/>
          </a:bodyPr>
          <a:lstStyle/>
          <a:p>
            <a:pPr>
              <a:lnSpc>
                <a:spcPct val="150000"/>
              </a:lnSpc>
              <a:buClr>
                <a:schemeClr val="bg1"/>
              </a:buCl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MR Validation Set Metrics:</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29.19</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RMSE: 5.40</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4.25</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30.09%</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R²: -0.09</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R²: -0.20</a:t>
            </a:r>
          </a:p>
        </p:txBody>
      </p:sp>
      <p:sp>
        <p:nvSpPr>
          <p:cNvPr id="15" name="Rectangle 14">
            <a:extLst>
              <a:ext uri="{FF2B5EF4-FFF2-40B4-BE49-F238E27FC236}">
                <a16:creationId xmlns:a16="http://schemas.microsoft.com/office/drawing/2014/main" id="{D6704D02-4558-4EBA-01B2-0EA34F7296FC}"/>
              </a:ext>
            </a:extLst>
          </p:cNvPr>
          <p:cNvSpPr/>
          <p:nvPr/>
        </p:nvSpPr>
        <p:spPr>
          <a:xfrm>
            <a:off x="7043917" y="3385332"/>
            <a:ext cx="1543823" cy="1680460"/>
          </a:xfrm>
          <a:prstGeom prst="rect">
            <a:avLst/>
          </a:prstGeom>
          <a:noFill/>
        </p:spPr>
        <p:txBody>
          <a:bodyPr wrap="square" lIns="91440" tIns="45720" rIns="91440" bIns="45720">
            <a:spAutoFit/>
          </a:bodyPr>
          <a:lstStyle/>
          <a:p>
            <a:pPr>
              <a:lnSpc>
                <a:spcPct val="150000"/>
              </a:lnSpc>
              <a:buClr>
                <a:schemeClr val="bg1"/>
              </a:buCl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MR Test Set Metrics:</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18.69</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RMSE: 4.32</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3.48</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22.61%</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R²: 0.29</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R²: 0.22</a:t>
            </a:r>
            <a:endParaRPr lang="en-US" sz="10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pic>
        <p:nvPicPr>
          <p:cNvPr id="13" name="Picture 12">
            <a:extLst>
              <a:ext uri="{FF2B5EF4-FFF2-40B4-BE49-F238E27FC236}">
                <a16:creationId xmlns:a16="http://schemas.microsoft.com/office/drawing/2014/main" id="{90E23196-91A1-6330-1472-0B6B9DC49635}"/>
              </a:ext>
            </a:extLst>
          </p:cNvPr>
          <p:cNvPicPr>
            <a:picLocks noChangeAspect="1"/>
          </p:cNvPicPr>
          <p:nvPr/>
        </p:nvPicPr>
        <p:blipFill>
          <a:blip r:embed="rId3"/>
          <a:stretch>
            <a:fillRect/>
          </a:stretch>
        </p:blipFill>
        <p:spPr>
          <a:xfrm>
            <a:off x="76200" y="526758"/>
            <a:ext cx="4448174" cy="2749494"/>
          </a:xfrm>
          <a:prstGeom prst="rect">
            <a:avLst/>
          </a:prstGeom>
        </p:spPr>
      </p:pic>
      <p:pic>
        <p:nvPicPr>
          <p:cNvPr id="16" name="Picture 15">
            <a:extLst>
              <a:ext uri="{FF2B5EF4-FFF2-40B4-BE49-F238E27FC236}">
                <a16:creationId xmlns:a16="http://schemas.microsoft.com/office/drawing/2014/main" id="{66906A96-F86F-11E4-DB66-5F5326A11484}"/>
              </a:ext>
            </a:extLst>
          </p:cNvPr>
          <p:cNvPicPr>
            <a:picLocks noChangeAspect="1"/>
          </p:cNvPicPr>
          <p:nvPr/>
        </p:nvPicPr>
        <p:blipFill>
          <a:blip r:embed="rId4"/>
          <a:stretch>
            <a:fillRect/>
          </a:stretch>
        </p:blipFill>
        <p:spPr>
          <a:xfrm>
            <a:off x="4619626" y="523275"/>
            <a:ext cx="4448174" cy="2749494"/>
          </a:xfrm>
          <a:prstGeom prst="rect">
            <a:avLst/>
          </a:prstGeom>
        </p:spPr>
      </p:pic>
    </p:spTree>
    <p:extLst>
      <p:ext uri="{BB962C8B-B14F-4D97-AF65-F5344CB8AC3E}">
        <p14:creationId xmlns:p14="http://schemas.microsoft.com/office/powerpoint/2010/main" val="897695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 name="Google Shape;194;p41">
            <a:extLst>
              <a:ext uri="{FF2B5EF4-FFF2-40B4-BE49-F238E27FC236}">
                <a16:creationId xmlns:a16="http://schemas.microsoft.com/office/drawing/2014/main" id="{ED68E38C-7514-9488-8D6A-3DB73702B0C8}"/>
              </a:ext>
            </a:extLst>
          </p:cNvPr>
          <p:cNvSpPr txBox="1">
            <a:spLocks/>
          </p:cNvSpPr>
          <p:nvPr/>
        </p:nvSpPr>
        <p:spPr>
          <a:xfrm>
            <a:off x="457384" y="101600"/>
            <a:ext cx="4460056" cy="54926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b="1" dirty="0">
                <a:solidFill>
                  <a:schemeClr val="accent1"/>
                </a:solidFill>
                <a:latin typeface="Oswald SemiBold" panose="00000700000000000000" pitchFamily="2" charset="0"/>
              </a:rPr>
              <a:t>Comparison of All Models</a:t>
            </a:r>
            <a:endParaRPr lang="en-US" sz="3000" dirty="0">
              <a:solidFill>
                <a:schemeClr val="accent1"/>
              </a:solidFill>
              <a:latin typeface="Oswald SemiBold" panose="00000700000000000000" pitchFamily="2" charset="0"/>
            </a:endParaRPr>
          </a:p>
        </p:txBody>
      </p:sp>
      <p:sp>
        <p:nvSpPr>
          <p:cNvPr id="2014" name="Google Shape;2014;p58"/>
          <p:cNvSpPr/>
          <p:nvPr/>
        </p:nvSpPr>
        <p:spPr>
          <a:xfrm>
            <a:off x="167916" y="86057"/>
            <a:ext cx="477336" cy="47689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8" name="Google Shape;2018;p58"/>
          <p:cNvGrpSpPr/>
          <p:nvPr/>
        </p:nvGrpSpPr>
        <p:grpSpPr>
          <a:xfrm>
            <a:off x="277841" y="208654"/>
            <a:ext cx="257485" cy="262963"/>
            <a:chOff x="7441465" y="2302860"/>
            <a:chExt cx="342192" cy="327140"/>
          </a:xfrm>
          <a:solidFill>
            <a:schemeClr val="tx1"/>
          </a:solidFill>
        </p:grpSpPr>
        <p:sp>
          <p:nvSpPr>
            <p:cNvPr id="2019" name="Google Shape;2019;p58"/>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8"/>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9" name="Table 8">
            <a:extLst>
              <a:ext uri="{FF2B5EF4-FFF2-40B4-BE49-F238E27FC236}">
                <a16:creationId xmlns:a16="http://schemas.microsoft.com/office/drawing/2014/main" id="{C4C22552-BB37-B7CF-A2B7-8242AE675BD3}"/>
              </a:ext>
            </a:extLst>
          </p:cNvPr>
          <p:cNvGraphicFramePr>
            <a:graphicFrameLocks noGrp="1"/>
          </p:cNvGraphicFramePr>
          <p:nvPr>
            <p:extLst>
              <p:ext uri="{D42A27DB-BD31-4B8C-83A1-F6EECF244321}">
                <p14:modId xmlns:p14="http://schemas.microsoft.com/office/powerpoint/2010/main" val="1276699026"/>
              </p:ext>
            </p:extLst>
          </p:nvPr>
        </p:nvGraphicFramePr>
        <p:xfrm>
          <a:off x="355606" y="1322071"/>
          <a:ext cx="3919213" cy="1980162"/>
        </p:xfrm>
        <a:graphic>
          <a:graphicData uri="http://schemas.openxmlformats.org/drawingml/2006/table">
            <a:tbl>
              <a:tblPr>
                <a:tableStyleId>{35758FB7-9AC5-4552-8A53-C91805E547FA}</a:tableStyleId>
              </a:tblPr>
              <a:tblGrid>
                <a:gridCol w="717526">
                  <a:extLst>
                    <a:ext uri="{9D8B030D-6E8A-4147-A177-3AD203B41FA5}">
                      <a16:colId xmlns:a16="http://schemas.microsoft.com/office/drawing/2014/main" val="3038579528"/>
                    </a:ext>
                  </a:extLst>
                </a:gridCol>
                <a:gridCol w="469725">
                  <a:extLst>
                    <a:ext uri="{9D8B030D-6E8A-4147-A177-3AD203B41FA5}">
                      <a16:colId xmlns:a16="http://schemas.microsoft.com/office/drawing/2014/main" val="4226335055"/>
                    </a:ext>
                  </a:extLst>
                </a:gridCol>
                <a:gridCol w="520518">
                  <a:extLst>
                    <a:ext uri="{9D8B030D-6E8A-4147-A177-3AD203B41FA5}">
                      <a16:colId xmlns:a16="http://schemas.microsoft.com/office/drawing/2014/main" val="1329030856"/>
                    </a:ext>
                  </a:extLst>
                </a:gridCol>
                <a:gridCol w="431248">
                  <a:extLst>
                    <a:ext uri="{9D8B030D-6E8A-4147-A177-3AD203B41FA5}">
                      <a16:colId xmlns:a16="http://schemas.microsoft.com/office/drawing/2014/main" val="3226993047"/>
                    </a:ext>
                  </a:extLst>
                </a:gridCol>
                <a:gridCol w="512821">
                  <a:extLst>
                    <a:ext uri="{9D8B030D-6E8A-4147-A177-3AD203B41FA5}">
                      <a16:colId xmlns:a16="http://schemas.microsoft.com/office/drawing/2014/main" val="2573157977"/>
                    </a:ext>
                  </a:extLst>
                </a:gridCol>
                <a:gridCol w="443561">
                  <a:extLst>
                    <a:ext uri="{9D8B030D-6E8A-4147-A177-3AD203B41FA5}">
                      <a16:colId xmlns:a16="http://schemas.microsoft.com/office/drawing/2014/main" val="3583709928"/>
                    </a:ext>
                  </a:extLst>
                </a:gridCol>
                <a:gridCol w="823814">
                  <a:extLst>
                    <a:ext uri="{9D8B030D-6E8A-4147-A177-3AD203B41FA5}">
                      <a16:colId xmlns:a16="http://schemas.microsoft.com/office/drawing/2014/main" val="1698246257"/>
                    </a:ext>
                  </a:extLst>
                </a:gridCol>
              </a:tblGrid>
              <a:tr h="150668">
                <a:tc>
                  <a:txBody>
                    <a:bodyPr/>
                    <a:lstStyle/>
                    <a:p>
                      <a:r>
                        <a:rPr lang="en-IN" sz="1000" dirty="0"/>
                        <a:t>Model</a:t>
                      </a:r>
                    </a:p>
                  </a:txBody>
                  <a:tcPr marL="67619" marR="67619" marT="33809" marB="33809" anchor="ctr"/>
                </a:tc>
                <a:tc>
                  <a:txBody>
                    <a:bodyPr/>
                    <a:lstStyle/>
                    <a:p>
                      <a:r>
                        <a:rPr lang="en-IN" sz="1000"/>
                        <a:t>MSE</a:t>
                      </a:r>
                    </a:p>
                  </a:txBody>
                  <a:tcPr marL="67619" marR="67619" marT="33809" marB="33809" anchor="ctr"/>
                </a:tc>
                <a:tc>
                  <a:txBody>
                    <a:bodyPr/>
                    <a:lstStyle/>
                    <a:p>
                      <a:r>
                        <a:rPr lang="en-IN" sz="1000"/>
                        <a:t>RMSE</a:t>
                      </a:r>
                    </a:p>
                  </a:txBody>
                  <a:tcPr marL="67619" marR="67619" marT="33809" marB="33809" anchor="ctr"/>
                </a:tc>
                <a:tc>
                  <a:txBody>
                    <a:bodyPr/>
                    <a:lstStyle/>
                    <a:p>
                      <a:r>
                        <a:rPr lang="en-IN" sz="1000" dirty="0"/>
                        <a:t>MAE</a:t>
                      </a:r>
                    </a:p>
                  </a:txBody>
                  <a:tcPr marL="67619" marR="67619" marT="33809" marB="33809" anchor="ctr"/>
                </a:tc>
                <a:tc>
                  <a:txBody>
                    <a:bodyPr/>
                    <a:lstStyle/>
                    <a:p>
                      <a:r>
                        <a:rPr lang="en-IN" sz="1000"/>
                        <a:t>MAPE</a:t>
                      </a:r>
                    </a:p>
                  </a:txBody>
                  <a:tcPr marL="67619" marR="67619" marT="33809" marB="33809" anchor="ctr"/>
                </a:tc>
                <a:tc>
                  <a:txBody>
                    <a:bodyPr/>
                    <a:lstStyle/>
                    <a:p>
                      <a:r>
                        <a:rPr lang="en-IN" sz="1000"/>
                        <a:t>R²</a:t>
                      </a:r>
                    </a:p>
                  </a:txBody>
                  <a:tcPr marL="67619" marR="67619" marT="33809" marB="33809" anchor="ctr"/>
                </a:tc>
                <a:tc>
                  <a:txBody>
                    <a:bodyPr/>
                    <a:lstStyle/>
                    <a:p>
                      <a:r>
                        <a:rPr lang="en-IN" sz="1000" dirty="0"/>
                        <a:t>Adjusted R²</a:t>
                      </a:r>
                    </a:p>
                  </a:txBody>
                  <a:tcPr marL="67619" marR="67619" marT="33809" marB="33809" anchor="ctr"/>
                </a:tc>
                <a:extLst>
                  <a:ext uri="{0D108BD9-81ED-4DB2-BD59-A6C34878D82A}">
                    <a16:rowId xmlns:a16="http://schemas.microsoft.com/office/drawing/2014/main" val="551155924"/>
                  </a:ext>
                </a:extLst>
              </a:tr>
              <a:tr h="150668">
                <a:tc>
                  <a:txBody>
                    <a:bodyPr/>
                    <a:lstStyle/>
                    <a:p>
                      <a:r>
                        <a:rPr lang="en-IN" sz="1000"/>
                        <a:t>AR</a:t>
                      </a:r>
                    </a:p>
                  </a:txBody>
                  <a:tcPr marL="67619" marR="67619" marT="33809" marB="33809" anchor="ctr"/>
                </a:tc>
                <a:tc>
                  <a:txBody>
                    <a:bodyPr/>
                    <a:lstStyle/>
                    <a:p>
                      <a:r>
                        <a:rPr lang="en-IN" sz="1000"/>
                        <a:t>31.46</a:t>
                      </a:r>
                    </a:p>
                  </a:txBody>
                  <a:tcPr marL="67619" marR="67619" marT="33809" marB="33809" anchor="ctr"/>
                </a:tc>
                <a:tc>
                  <a:txBody>
                    <a:bodyPr/>
                    <a:lstStyle/>
                    <a:p>
                      <a:r>
                        <a:rPr lang="en-IN" sz="1000"/>
                        <a:t>5.61</a:t>
                      </a:r>
                    </a:p>
                  </a:txBody>
                  <a:tcPr marL="67619" marR="67619" marT="33809" marB="33809" anchor="ctr"/>
                </a:tc>
                <a:tc>
                  <a:txBody>
                    <a:bodyPr/>
                    <a:lstStyle/>
                    <a:p>
                      <a:r>
                        <a:rPr lang="en-IN" sz="1000"/>
                        <a:t>4.64</a:t>
                      </a:r>
                    </a:p>
                  </a:txBody>
                  <a:tcPr marL="67619" marR="67619" marT="33809" marB="33809" anchor="ctr"/>
                </a:tc>
                <a:tc>
                  <a:txBody>
                    <a:bodyPr/>
                    <a:lstStyle/>
                    <a:p>
                      <a:r>
                        <a:rPr lang="en-IN" sz="1000"/>
                        <a:t>28.85</a:t>
                      </a:r>
                    </a:p>
                  </a:txBody>
                  <a:tcPr marL="67619" marR="67619" marT="33809" marB="33809" anchor="ctr"/>
                </a:tc>
                <a:tc>
                  <a:txBody>
                    <a:bodyPr/>
                    <a:lstStyle/>
                    <a:p>
                      <a:r>
                        <a:rPr lang="en-IN" sz="1000"/>
                        <a:t>0.00</a:t>
                      </a:r>
                    </a:p>
                  </a:txBody>
                  <a:tcPr marL="67619" marR="67619" marT="33809" marB="33809" anchor="ctr"/>
                </a:tc>
                <a:tc>
                  <a:txBody>
                    <a:bodyPr/>
                    <a:lstStyle/>
                    <a:p>
                      <a:r>
                        <a:rPr lang="en-IN" sz="1000"/>
                        <a:t>-0.02</a:t>
                      </a:r>
                    </a:p>
                  </a:txBody>
                  <a:tcPr marL="67619" marR="67619" marT="33809" marB="33809" anchor="ctr"/>
                </a:tc>
                <a:extLst>
                  <a:ext uri="{0D108BD9-81ED-4DB2-BD59-A6C34878D82A}">
                    <a16:rowId xmlns:a16="http://schemas.microsoft.com/office/drawing/2014/main" val="2308719090"/>
                  </a:ext>
                </a:extLst>
              </a:tr>
              <a:tr h="150668">
                <a:tc>
                  <a:txBody>
                    <a:bodyPr/>
                    <a:lstStyle/>
                    <a:p>
                      <a:r>
                        <a:rPr lang="en-IN" sz="1000"/>
                        <a:t>MA</a:t>
                      </a:r>
                    </a:p>
                  </a:txBody>
                  <a:tcPr marL="67619" marR="67619" marT="33809" marB="33809" anchor="ctr"/>
                </a:tc>
                <a:tc>
                  <a:txBody>
                    <a:bodyPr/>
                    <a:lstStyle/>
                    <a:p>
                      <a:r>
                        <a:rPr lang="en-IN" sz="1000"/>
                        <a:t>31.06</a:t>
                      </a:r>
                    </a:p>
                  </a:txBody>
                  <a:tcPr marL="67619" marR="67619" marT="33809" marB="33809" anchor="ctr"/>
                </a:tc>
                <a:tc>
                  <a:txBody>
                    <a:bodyPr/>
                    <a:lstStyle/>
                    <a:p>
                      <a:r>
                        <a:rPr lang="en-IN" sz="1000"/>
                        <a:t>5.57</a:t>
                      </a:r>
                    </a:p>
                  </a:txBody>
                  <a:tcPr marL="67619" marR="67619" marT="33809" marB="33809" anchor="ctr"/>
                </a:tc>
                <a:tc>
                  <a:txBody>
                    <a:bodyPr/>
                    <a:lstStyle/>
                    <a:p>
                      <a:r>
                        <a:rPr lang="en-IN" sz="1000"/>
                        <a:t>4.59</a:t>
                      </a:r>
                    </a:p>
                  </a:txBody>
                  <a:tcPr marL="67619" marR="67619" marT="33809" marB="33809" anchor="ctr"/>
                </a:tc>
                <a:tc>
                  <a:txBody>
                    <a:bodyPr/>
                    <a:lstStyle/>
                    <a:p>
                      <a:r>
                        <a:rPr lang="en-IN" sz="1000"/>
                        <a:t>28.51</a:t>
                      </a:r>
                    </a:p>
                  </a:txBody>
                  <a:tcPr marL="67619" marR="67619" marT="33809" marB="33809" anchor="ctr"/>
                </a:tc>
                <a:tc>
                  <a:txBody>
                    <a:bodyPr/>
                    <a:lstStyle/>
                    <a:p>
                      <a:r>
                        <a:rPr lang="en-IN" sz="1000"/>
                        <a:t>0.01</a:t>
                      </a:r>
                    </a:p>
                  </a:txBody>
                  <a:tcPr marL="67619" marR="67619" marT="33809" marB="33809" anchor="ctr"/>
                </a:tc>
                <a:tc>
                  <a:txBody>
                    <a:bodyPr/>
                    <a:lstStyle/>
                    <a:p>
                      <a:r>
                        <a:rPr lang="en-IN" sz="1000" dirty="0"/>
                        <a:t>-0.01</a:t>
                      </a:r>
                    </a:p>
                  </a:txBody>
                  <a:tcPr marL="67619" marR="67619" marT="33809" marB="33809" anchor="ctr"/>
                </a:tc>
                <a:extLst>
                  <a:ext uri="{0D108BD9-81ED-4DB2-BD59-A6C34878D82A}">
                    <a16:rowId xmlns:a16="http://schemas.microsoft.com/office/drawing/2014/main" val="676908970"/>
                  </a:ext>
                </a:extLst>
              </a:tr>
              <a:tr h="150668">
                <a:tc>
                  <a:txBody>
                    <a:bodyPr/>
                    <a:lstStyle/>
                    <a:p>
                      <a:r>
                        <a:rPr lang="en-IN" sz="1000"/>
                        <a:t>ARMA</a:t>
                      </a:r>
                    </a:p>
                  </a:txBody>
                  <a:tcPr marL="67619" marR="67619" marT="33809" marB="33809" anchor="ctr"/>
                </a:tc>
                <a:tc>
                  <a:txBody>
                    <a:bodyPr/>
                    <a:lstStyle/>
                    <a:p>
                      <a:r>
                        <a:rPr lang="en-IN" sz="1000"/>
                        <a:t>31.06</a:t>
                      </a:r>
                    </a:p>
                  </a:txBody>
                  <a:tcPr marL="67619" marR="67619" marT="33809" marB="33809" anchor="ctr"/>
                </a:tc>
                <a:tc>
                  <a:txBody>
                    <a:bodyPr/>
                    <a:lstStyle/>
                    <a:p>
                      <a:r>
                        <a:rPr lang="en-IN" sz="1000"/>
                        <a:t>5.57</a:t>
                      </a:r>
                    </a:p>
                  </a:txBody>
                  <a:tcPr marL="67619" marR="67619" marT="33809" marB="33809" anchor="ctr"/>
                </a:tc>
                <a:tc>
                  <a:txBody>
                    <a:bodyPr/>
                    <a:lstStyle/>
                    <a:p>
                      <a:r>
                        <a:rPr lang="en-IN" sz="1000" dirty="0"/>
                        <a:t>4.59</a:t>
                      </a:r>
                    </a:p>
                  </a:txBody>
                  <a:tcPr marL="67619" marR="67619" marT="33809" marB="33809" anchor="ctr"/>
                </a:tc>
                <a:tc>
                  <a:txBody>
                    <a:bodyPr/>
                    <a:lstStyle/>
                    <a:p>
                      <a:r>
                        <a:rPr lang="en-IN" sz="1000"/>
                        <a:t>28.51</a:t>
                      </a:r>
                    </a:p>
                  </a:txBody>
                  <a:tcPr marL="67619" marR="67619" marT="33809" marB="33809" anchor="ctr"/>
                </a:tc>
                <a:tc>
                  <a:txBody>
                    <a:bodyPr/>
                    <a:lstStyle/>
                    <a:p>
                      <a:r>
                        <a:rPr lang="en-IN" sz="1000"/>
                        <a:t>0.01</a:t>
                      </a:r>
                    </a:p>
                  </a:txBody>
                  <a:tcPr marL="67619" marR="67619" marT="33809" marB="33809" anchor="ctr"/>
                </a:tc>
                <a:tc>
                  <a:txBody>
                    <a:bodyPr/>
                    <a:lstStyle/>
                    <a:p>
                      <a:r>
                        <a:rPr lang="en-IN" sz="1000" dirty="0"/>
                        <a:t>-0.01</a:t>
                      </a:r>
                    </a:p>
                  </a:txBody>
                  <a:tcPr marL="67619" marR="67619" marT="33809" marB="33809" anchor="ctr"/>
                </a:tc>
                <a:extLst>
                  <a:ext uri="{0D108BD9-81ED-4DB2-BD59-A6C34878D82A}">
                    <a16:rowId xmlns:a16="http://schemas.microsoft.com/office/drawing/2014/main" val="599058559"/>
                  </a:ext>
                </a:extLst>
              </a:tr>
              <a:tr h="150668">
                <a:tc>
                  <a:txBody>
                    <a:bodyPr/>
                    <a:lstStyle/>
                    <a:p>
                      <a:r>
                        <a:rPr lang="en-IN" sz="1000"/>
                        <a:t>ARIMA</a:t>
                      </a:r>
                    </a:p>
                  </a:txBody>
                  <a:tcPr marL="67619" marR="67619" marT="33809" marB="33809" anchor="ctr"/>
                </a:tc>
                <a:tc>
                  <a:txBody>
                    <a:bodyPr/>
                    <a:lstStyle/>
                    <a:p>
                      <a:r>
                        <a:rPr lang="en-IN" sz="1000"/>
                        <a:t>31.06</a:t>
                      </a:r>
                    </a:p>
                  </a:txBody>
                  <a:tcPr marL="67619" marR="67619" marT="33809" marB="33809" anchor="ctr"/>
                </a:tc>
                <a:tc>
                  <a:txBody>
                    <a:bodyPr/>
                    <a:lstStyle/>
                    <a:p>
                      <a:r>
                        <a:rPr lang="en-IN" sz="1000"/>
                        <a:t>5.57</a:t>
                      </a:r>
                    </a:p>
                  </a:txBody>
                  <a:tcPr marL="67619" marR="67619" marT="33809" marB="33809" anchor="ctr"/>
                </a:tc>
                <a:tc>
                  <a:txBody>
                    <a:bodyPr/>
                    <a:lstStyle/>
                    <a:p>
                      <a:r>
                        <a:rPr lang="en-IN" sz="1000"/>
                        <a:t>4.59</a:t>
                      </a:r>
                    </a:p>
                  </a:txBody>
                  <a:tcPr marL="67619" marR="67619" marT="33809" marB="33809" anchor="ctr"/>
                </a:tc>
                <a:tc>
                  <a:txBody>
                    <a:bodyPr/>
                    <a:lstStyle/>
                    <a:p>
                      <a:r>
                        <a:rPr lang="en-IN" sz="1000"/>
                        <a:t>28.51</a:t>
                      </a:r>
                    </a:p>
                  </a:txBody>
                  <a:tcPr marL="67619" marR="67619" marT="33809" marB="33809" anchor="ctr"/>
                </a:tc>
                <a:tc>
                  <a:txBody>
                    <a:bodyPr/>
                    <a:lstStyle/>
                    <a:p>
                      <a:r>
                        <a:rPr lang="en-IN" sz="1000"/>
                        <a:t>0.01</a:t>
                      </a:r>
                    </a:p>
                  </a:txBody>
                  <a:tcPr marL="67619" marR="67619" marT="33809" marB="33809" anchor="ctr"/>
                </a:tc>
                <a:tc>
                  <a:txBody>
                    <a:bodyPr/>
                    <a:lstStyle/>
                    <a:p>
                      <a:r>
                        <a:rPr lang="en-IN" sz="1000"/>
                        <a:t>-0.01</a:t>
                      </a:r>
                    </a:p>
                  </a:txBody>
                  <a:tcPr marL="67619" marR="67619" marT="33809" marB="33809" anchor="ctr"/>
                </a:tc>
                <a:extLst>
                  <a:ext uri="{0D108BD9-81ED-4DB2-BD59-A6C34878D82A}">
                    <a16:rowId xmlns:a16="http://schemas.microsoft.com/office/drawing/2014/main" val="1319463570"/>
                  </a:ext>
                </a:extLst>
              </a:tr>
              <a:tr h="150668">
                <a:tc>
                  <a:txBody>
                    <a:bodyPr/>
                    <a:lstStyle/>
                    <a:p>
                      <a:r>
                        <a:rPr lang="en-IN" sz="1000"/>
                        <a:t>SARIMA</a:t>
                      </a:r>
                    </a:p>
                  </a:txBody>
                  <a:tcPr marL="67619" marR="67619" marT="33809" marB="33809" anchor="ctr"/>
                </a:tc>
                <a:tc>
                  <a:txBody>
                    <a:bodyPr/>
                    <a:lstStyle/>
                    <a:p>
                      <a:r>
                        <a:rPr lang="en-IN" sz="1000"/>
                        <a:t>28.45</a:t>
                      </a:r>
                    </a:p>
                  </a:txBody>
                  <a:tcPr marL="67619" marR="67619" marT="33809" marB="33809" anchor="ctr"/>
                </a:tc>
                <a:tc>
                  <a:txBody>
                    <a:bodyPr/>
                    <a:lstStyle/>
                    <a:p>
                      <a:r>
                        <a:rPr lang="en-IN" sz="1000"/>
                        <a:t>5.33</a:t>
                      </a:r>
                    </a:p>
                  </a:txBody>
                  <a:tcPr marL="67619" marR="67619" marT="33809" marB="33809" anchor="ctr"/>
                </a:tc>
                <a:tc>
                  <a:txBody>
                    <a:bodyPr/>
                    <a:lstStyle/>
                    <a:p>
                      <a:r>
                        <a:rPr lang="en-IN" sz="1000"/>
                        <a:t>4.38</a:t>
                      </a:r>
                    </a:p>
                  </a:txBody>
                  <a:tcPr marL="67619" marR="67619" marT="33809" marB="33809" anchor="ctr"/>
                </a:tc>
                <a:tc>
                  <a:txBody>
                    <a:bodyPr/>
                    <a:lstStyle/>
                    <a:p>
                      <a:r>
                        <a:rPr lang="en-IN" sz="1000"/>
                        <a:t>26.56</a:t>
                      </a:r>
                    </a:p>
                  </a:txBody>
                  <a:tcPr marL="67619" marR="67619" marT="33809" marB="33809" anchor="ctr"/>
                </a:tc>
                <a:tc>
                  <a:txBody>
                    <a:bodyPr/>
                    <a:lstStyle/>
                    <a:p>
                      <a:r>
                        <a:rPr lang="en-IN" sz="1000"/>
                        <a:t>0.10</a:t>
                      </a:r>
                    </a:p>
                  </a:txBody>
                  <a:tcPr marL="67619" marR="67619" marT="33809" marB="33809" anchor="ctr"/>
                </a:tc>
                <a:tc>
                  <a:txBody>
                    <a:bodyPr/>
                    <a:lstStyle/>
                    <a:p>
                      <a:r>
                        <a:rPr lang="en-IN" sz="1000"/>
                        <a:t>0.07</a:t>
                      </a:r>
                    </a:p>
                  </a:txBody>
                  <a:tcPr marL="67619" marR="67619" marT="33809" marB="33809" anchor="ctr"/>
                </a:tc>
                <a:extLst>
                  <a:ext uri="{0D108BD9-81ED-4DB2-BD59-A6C34878D82A}">
                    <a16:rowId xmlns:a16="http://schemas.microsoft.com/office/drawing/2014/main" val="914834424"/>
                  </a:ext>
                </a:extLst>
              </a:tr>
              <a:tr h="150668">
                <a:tc>
                  <a:txBody>
                    <a:bodyPr/>
                    <a:lstStyle/>
                    <a:p>
                      <a:r>
                        <a:rPr lang="en-IN" sz="1000"/>
                        <a:t>ARIMAX</a:t>
                      </a:r>
                    </a:p>
                  </a:txBody>
                  <a:tcPr marL="67619" marR="67619" marT="33809" marB="33809" anchor="ctr"/>
                </a:tc>
                <a:tc>
                  <a:txBody>
                    <a:bodyPr/>
                    <a:lstStyle/>
                    <a:p>
                      <a:r>
                        <a:rPr lang="en-IN" sz="1000"/>
                        <a:t>47.41</a:t>
                      </a:r>
                    </a:p>
                  </a:txBody>
                  <a:tcPr marL="67619" marR="67619" marT="33809" marB="33809" anchor="ctr"/>
                </a:tc>
                <a:tc>
                  <a:txBody>
                    <a:bodyPr/>
                    <a:lstStyle/>
                    <a:p>
                      <a:r>
                        <a:rPr lang="en-IN" sz="1000"/>
                        <a:t>6.89</a:t>
                      </a:r>
                    </a:p>
                  </a:txBody>
                  <a:tcPr marL="67619" marR="67619" marT="33809" marB="33809" anchor="ctr"/>
                </a:tc>
                <a:tc>
                  <a:txBody>
                    <a:bodyPr/>
                    <a:lstStyle/>
                    <a:p>
                      <a:r>
                        <a:rPr lang="en-IN" sz="1000" dirty="0"/>
                        <a:t>5.06</a:t>
                      </a:r>
                    </a:p>
                  </a:txBody>
                  <a:tcPr marL="67619" marR="67619" marT="33809" marB="33809" anchor="ctr"/>
                </a:tc>
                <a:tc>
                  <a:txBody>
                    <a:bodyPr/>
                    <a:lstStyle/>
                    <a:p>
                      <a:r>
                        <a:rPr lang="en-IN" sz="1000" dirty="0"/>
                        <a:t>24.92</a:t>
                      </a:r>
                    </a:p>
                  </a:txBody>
                  <a:tcPr marL="67619" marR="67619" marT="33809" marB="33809" anchor="ctr"/>
                </a:tc>
                <a:tc>
                  <a:txBody>
                    <a:bodyPr/>
                    <a:lstStyle/>
                    <a:p>
                      <a:r>
                        <a:rPr lang="en-IN" sz="1000"/>
                        <a:t>-0.40</a:t>
                      </a:r>
                    </a:p>
                  </a:txBody>
                  <a:tcPr marL="67619" marR="67619" marT="33809" marB="33809" anchor="ctr"/>
                </a:tc>
                <a:tc>
                  <a:txBody>
                    <a:bodyPr/>
                    <a:lstStyle/>
                    <a:p>
                      <a:r>
                        <a:rPr lang="en-IN" sz="1000"/>
                        <a:t>-0.55</a:t>
                      </a:r>
                    </a:p>
                  </a:txBody>
                  <a:tcPr marL="67619" marR="67619" marT="33809" marB="33809" anchor="ctr"/>
                </a:tc>
                <a:extLst>
                  <a:ext uri="{0D108BD9-81ED-4DB2-BD59-A6C34878D82A}">
                    <a16:rowId xmlns:a16="http://schemas.microsoft.com/office/drawing/2014/main" val="3414733313"/>
                  </a:ext>
                </a:extLst>
              </a:tr>
              <a:tr h="150668">
                <a:tc>
                  <a:txBody>
                    <a:bodyPr/>
                    <a:lstStyle/>
                    <a:p>
                      <a:r>
                        <a:rPr lang="en-IN" sz="1000"/>
                        <a:t>SARIMAX</a:t>
                      </a:r>
                    </a:p>
                  </a:txBody>
                  <a:tcPr marL="67619" marR="67619" marT="33809" marB="33809" anchor="ctr"/>
                </a:tc>
                <a:tc>
                  <a:txBody>
                    <a:bodyPr/>
                    <a:lstStyle/>
                    <a:p>
                      <a:r>
                        <a:rPr lang="en-IN" sz="1000"/>
                        <a:t>47.41</a:t>
                      </a:r>
                    </a:p>
                  </a:txBody>
                  <a:tcPr marL="67619" marR="67619" marT="33809" marB="33809" anchor="ctr"/>
                </a:tc>
                <a:tc>
                  <a:txBody>
                    <a:bodyPr/>
                    <a:lstStyle/>
                    <a:p>
                      <a:r>
                        <a:rPr lang="en-IN" sz="1000"/>
                        <a:t>6.89</a:t>
                      </a:r>
                    </a:p>
                  </a:txBody>
                  <a:tcPr marL="67619" marR="67619" marT="33809" marB="33809" anchor="ctr"/>
                </a:tc>
                <a:tc>
                  <a:txBody>
                    <a:bodyPr/>
                    <a:lstStyle/>
                    <a:p>
                      <a:r>
                        <a:rPr lang="en-IN" sz="1000"/>
                        <a:t>5.06</a:t>
                      </a:r>
                    </a:p>
                  </a:txBody>
                  <a:tcPr marL="67619" marR="67619" marT="33809" marB="33809" anchor="ctr"/>
                </a:tc>
                <a:tc>
                  <a:txBody>
                    <a:bodyPr/>
                    <a:lstStyle/>
                    <a:p>
                      <a:r>
                        <a:rPr lang="en-IN" sz="1000"/>
                        <a:t>24.92</a:t>
                      </a:r>
                    </a:p>
                  </a:txBody>
                  <a:tcPr marL="67619" marR="67619" marT="33809" marB="33809" anchor="ctr"/>
                </a:tc>
                <a:tc>
                  <a:txBody>
                    <a:bodyPr/>
                    <a:lstStyle/>
                    <a:p>
                      <a:r>
                        <a:rPr lang="en-IN" sz="1000"/>
                        <a:t>-0.40</a:t>
                      </a:r>
                    </a:p>
                  </a:txBody>
                  <a:tcPr marL="67619" marR="67619" marT="33809" marB="33809" anchor="ctr"/>
                </a:tc>
                <a:tc>
                  <a:txBody>
                    <a:bodyPr/>
                    <a:lstStyle/>
                    <a:p>
                      <a:r>
                        <a:rPr lang="en-IN" sz="1000"/>
                        <a:t>-0.55</a:t>
                      </a:r>
                    </a:p>
                  </a:txBody>
                  <a:tcPr marL="67619" marR="67619" marT="33809" marB="33809" anchor="ctr"/>
                </a:tc>
                <a:extLst>
                  <a:ext uri="{0D108BD9-81ED-4DB2-BD59-A6C34878D82A}">
                    <a16:rowId xmlns:a16="http://schemas.microsoft.com/office/drawing/2014/main" val="3435662680"/>
                  </a:ext>
                </a:extLst>
              </a:tr>
              <a:tr h="154828">
                <a:tc>
                  <a:txBody>
                    <a:bodyPr/>
                    <a:lstStyle/>
                    <a:p>
                      <a:r>
                        <a:rPr lang="en-IN" sz="1000" dirty="0"/>
                        <a:t>MR</a:t>
                      </a:r>
                    </a:p>
                  </a:txBody>
                  <a:tcPr marL="67619" marR="67619" marT="33809" marB="33809" anchor="ctr"/>
                </a:tc>
                <a:tc>
                  <a:txBody>
                    <a:bodyPr/>
                    <a:lstStyle/>
                    <a:p>
                      <a:r>
                        <a:rPr lang="en-IN" sz="1000"/>
                        <a:t>29.19</a:t>
                      </a:r>
                    </a:p>
                  </a:txBody>
                  <a:tcPr marL="67619" marR="67619" marT="33809" marB="33809" anchor="ctr"/>
                </a:tc>
                <a:tc>
                  <a:txBody>
                    <a:bodyPr/>
                    <a:lstStyle/>
                    <a:p>
                      <a:r>
                        <a:rPr lang="en-IN" sz="1000"/>
                        <a:t>5.40</a:t>
                      </a:r>
                    </a:p>
                  </a:txBody>
                  <a:tcPr marL="67619" marR="67619" marT="33809" marB="33809" anchor="ctr"/>
                </a:tc>
                <a:tc>
                  <a:txBody>
                    <a:bodyPr/>
                    <a:lstStyle/>
                    <a:p>
                      <a:r>
                        <a:rPr lang="en-IN" sz="1000"/>
                        <a:t>4.25</a:t>
                      </a:r>
                    </a:p>
                  </a:txBody>
                  <a:tcPr marL="67619" marR="67619" marT="33809" marB="33809" anchor="ctr"/>
                </a:tc>
                <a:tc>
                  <a:txBody>
                    <a:bodyPr/>
                    <a:lstStyle/>
                    <a:p>
                      <a:r>
                        <a:rPr lang="en-IN" sz="1000"/>
                        <a:t>30.09</a:t>
                      </a:r>
                    </a:p>
                  </a:txBody>
                  <a:tcPr marL="67619" marR="67619" marT="33809" marB="33809" anchor="ctr"/>
                </a:tc>
                <a:tc>
                  <a:txBody>
                    <a:bodyPr/>
                    <a:lstStyle/>
                    <a:p>
                      <a:r>
                        <a:rPr lang="en-IN" sz="1000"/>
                        <a:t>-0.09</a:t>
                      </a:r>
                    </a:p>
                  </a:txBody>
                  <a:tcPr marL="67619" marR="67619" marT="33809" marB="33809" anchor="ctr"/>
                </a:tc>
                <a:tc>
                  <a:txBody>
                    <a:bodyPr/>
                    <a:lstStyle/>
                    <a:p>
                      <a:r>
                        <a:rPr lang="en-IN" sz="1000" dirty="0"/>
                        <a:t>-0.20</a:t>
                      </a:r>
                    </a:p>
                  </a:txBody>
                  <a:tcPr marL="67619" marR="67619" marT="33809" marB="33809" anchor="ctr"/>
                </a:tc>
                <a:extLst>
                  <a:ext uri="{0D108BD9-81ED-4DB2-BD59-A6C34878D82A}">
                    <a16:rowId xmlns:a16="http://schemas.microsoft.com/office/drawing/2014/main" val="797722785"/>
                  </a:ext>
                </a:extLst>
              </a:tr>
            </a:tbl>
          </a:graphicData>
        </a:graphic>
      </p:graphicFrame>
      <p:sp>
        <p:nvSpPr>
          <p:cNvPr id="11" name="TextBox 10">
            <a:extLst>
              <a:ext uri="{FF2B5EF4-FFF2-40B4-BE49-F238E27FC236}">
                <a16:creationId xmlns:a16="http://schemas.microsoft.com/office/drawing/2014/main" id="{D3B0A2BE-DEE0-C45F-C041-7B613210ECD0}"/>
              </a:ext>
            </a:extLst>
          </p:cNvPr>
          <p:cNvSpPr txBox="1"/>
          <p:nvPr/>
        </p:nvSpPr>
        <p:spPr>
          <a:xfrm>
            <a:off x="129540" y="770559"/>
            <a:ext cx="4237971" cy="323165"/>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500" b="1" dirty="0">
                <a:solidFill>
                  <a:srgbClr val="FFFF00"/>
                </a:solidFill>
                <a:latin typeface="Oswald SemiBold" panose="00000700000000000000" pitchFamily="2" charset="0"/>
              </a:rPr>
              <a:t>Comparison table for Validation Set Matrices :</a:t>
            </a:r>
          </a:p>
        </p:txBody>
      </p:sp>
      <p:graphicFrame>
        <p:nvGraphicFramePr>
          <p:cNvPr id="12" name="Table 11">
            <a:extLst>
              <a:ext uri="{FF2B5EF4-FFF2-40B4-BE49-F238E27FC236}">
                <a16:creationId xmlns:a16="http://schemas.microsoft.com/office/drawing/2014/main" id="{AD5B704A-DACF-B636-D543-8DC187485722}"/>
              </a:ext>
            </a:extLst>
          </p:cNvPr>
          <p:cNvGraphicFramePr>
            <a:graphicFrameLocks noGrp="1"/>
          </p:cNvGraphicFramePr>
          <p:nvPr>
            <p:extLst>
              <p:ext uri="{D42A27DB-BD31-4B8C-83A1-F6EECF244321}">
                <p14:modId xmlns:p14="http://schemas.microsoft.com/office/powerpoint/2010/main" val="3118601008"/>
              </p:ext>
            </p:extLst>
          </p:nvPr>
        </p:nvGraphicFramePr>
        <p:xfrm>
          <a:off x="4919987" y="1322071"/>
          <a:ext cx="3858254" cy="1980162"/>
        </p:xfrm>
        <a:graphic>
          <a:graphicData uri="http://schemas.openxmlformats.org/drawingml/2006/table">
            <a:tbl>
              <a:tblPr>
                <a:tableStyleId>{35758FB7-9AC5-4552-8A53-C91805E547FA}</a:tableStyleId>
              </a:tblPr>
              <a:tblGrid>
                <a:gridCol w="707935">
                  <a:extLst>
                    <a:ext uri="{9D8B030D-6E8A-4147-A177-3AD203B41FA5}">
                      <a16:colId xmlns:a16="http://schemas.microsoft.com/office/drawing/2014/main" val="1885243064"/>
                    </a:ext>
                  </a:extLst>
                </a:gridCol>
                <a:gridCol w="463447">
                  <a:extLst>
                    <a:ext uri="{9D8B030D-6E8A-4147-A177-3AD203B41FA5}">
                      <a16:colId xmlns:a16="http://schemas.microsoft.com/office/drawing/2014/main" val="1019288263"/>
                    </a:ext>
                  </a:extLst>
                </a:gridCol>
                <a:gridCol w="513560">
                  <a:extLst>
                    <a:ext uri="{9D8B030D-6E8A-4147-A177-3AD203B41FA5}">
                      <a16:colId xmlns:a16="http://schemas.microsoft.com/office/drawing/2014/main" val="2756605991"/>
                    </a:ext>
                  </a:extLst>
                </a:gridCol>
                <a:gridCol w="425485">
                  <a:extLst>
                    <a:ext uri="{9D8B030D-6E8A-4147-A177-3AD203B41FA5}">
                      <a16:colId xmlns:a16="http://schemas.microsoft.com/office/drawing/2014/main" val="270258844"/>
                    </a:ext>
                  </a:extLst>
                </a:gridCol>
                <a:gridCol w="505966">
                  <a:extLst>
                    <a:ext uri="{9D8B030D-6E8A-4147-A177-3AD203B41FA5}">
                      <a16:colId xmlns:a16="http://schemas.microsoft.com/office/drawing/2014/main" val="321357746"/>
                    </a:ext>
                  </a:extLst>
                </a:gridCol>
                <a:gridCol w="437633">
                  <a:extLst>
                    <a:ext uri="{9D8B030D-6E8A-4147-A177-3AD203B41FA5}">
                      <a16:colId xmlns:a16="http://schemas.microsoft.com/office/drawing/2014/main" val="2726113294"/>
                    </a:ext>
                  </a:extLst>
                </a:gridCol>
                <a:gridCol w="804228">
                  <a:extLst>
                    <a:ext uri="{9D8B030D-6E8A-4147-A177-3AD203B41FA5}">
                      <a16:colId xmlns:a16="http://schemas.microsoft.com/office/drawing/2014/main" val="4151472965"/>
                    </a:ext>
                  </a:extLst>
                </a:gridCol>
              </a:tblGrid>
              <a:tr h="153464">
                <a:tc>
                  <a:txBody>
                    <a:bodyPr/>
                    <a:lstStyle/>
                    <a:p>
                      <a:r>
                        <a:rPr lang="en-IN" sz="1000"/>
                        <a:t>Model</a:t>
                      </a:r>
                    </a:p>
                  </a:txBody>
                  <a:tcPr marL="67619" marR="67619" marT="33809" marB="33809" anchor="ctr"/>
                </a:tc>
                <a:tc>
                  <a:txBody>
                    <a:bodyPr/>
                    <a:lstStyle/>
                    <a:p>
                      <a:r>
                        <a:rPr lang="en-IN" sz="1000"/>
                        <a:t>MSE</a:t>
                      </a:r>
                    </a:p>
                  </a:txBody>
                  <a:tcPr marL="67619" marR="67619" marT="33809" marB="33809" anchor="ctr"/>
                </a:tc>
                <a:tc>
                  <a:txBody>
                    <a:bodyPr/>
                    <a:lstStyle/>
                    <a:p>
                      <a:r>
                        <a:rPr lang="en-IN" sz="1000"/>
                        <a:t>RMSE</a:t>
                      </a:r>
                    </a:p>
                  </a:txBody>
                  <a:tcPr marL="67619" marR="67619" marT="33809" marB="33809" anchor="ctr"/>
                </a:tc>
                <a:tc>
                  <a:txBody>
                    <a:bodyPr/>
                    <a:lstStyle/>
                    <a:p>
                      <a:r>
                        <a:rPr lang="en-IN" sz="1000"/>
                        <a:t>MAE</a:t>
                      </a:r>
                    </a:p>
                  </a:txBody>
                  <a:tcPr marL="67619" marR="67619" marT="33809" marB="33809" anchor="ctr"/>
                </a:tc>
                <a:tc>
                  <a:txBody>
                    <a:bodyPr/>
                    <a:lstStyle/>
                    <a:p>
                      <a:r>
                        <a:rPr lang="en-IN" sz="1000"/>
                        <a:t>MAPE</a:t>
                      </a:r>
                    </a:p>
                  </a:txBody>
                  <a:tcPr marL="67619" marR="67619" marT="33809" marB="33809" anchor="ctr"/>
                </a:tc>
                <a:tc>
                  <a:txBody>
                    <a:bodyPr/>
                    <a:lstStyle/>
                    <a:p>
                      <a:r>
                        <a:rPr lang="en-IN" sz="1000" dirty="0"/>
                        <a:t>R²</a:t>
                      </a:r>
                    </a:p>
                  </a:txBody>
                  <a:tcPr marL="67619" marR="67619" marT="33809" marB="33809" anchor="ctr"/>
                </a:tc>
                <a:tc>
                  <a:txBody>
                    <a:bodyPr/>
                    <a:lstStyle/>
                    <a:p>
                      <a:r>
                        <a:rPr lang="en-IN" sz="1000" dirty="0"/>
                        <a:t>Adjusted R²</a:t>
                      </a:r>
                    </a:p>
                  </a:txBody>
                  <a:tcPr marL="67619" marR="67619" marT="33809" marB="33809" anchor="ctr"/>
                </a:tc>
                <a:extLst>
                  <a:ext uri="{0D108BD9-81ED-4DB2-BD59-A6C34878D82A}">
                    <a16:rowId xmlns:a16="http://schemas.microsoft.com/office/drawing/2014/main" val="1425351403"/>
                  </a:ext>
                </a:extLst>
              </a:tr>
              <a:tr h="0">
                <a:tc>
                  <a:txBody>
                    <a:bodyPr/>
                    <a:lstStyle/>
                    <a:p>
                      <a:r>
                        <a:rPr lang="en-IN" sz="1000"/>
                        <a:t>AR</a:t>
                      </a:r>
                    </a:p>
                  </a:txBody>
                  <a:tcPr marL="67619" marR="67619" marT="33809" marB="33809" anchor="ctr"/>
                </a:tc>
                <a:tc>
                  <a:txBody>
                    <a:bodyPr/>
                    <a:lstStyle/>
                    <a:p>
                      <a:r>
                        <a:rPr lang="en-IN" sz="1000"/>
                        <a:t>22.37</a:t>
                      </a:r>
                    </a:p>
                  </a:txBody>
                  <a:tcPr marL="67619" marR="67619" marT="33809" marB="33809" anchor="ctr"/>
                </a:tc>
                <a:tc>
                  <a:txBody>
                    <a:bodyPr/>
                    <a:lstStyle/>
                    <a:p>
                      <a:r>
                        <a:rPr lang="en-IN" sz="1000"/>
                        <a:t>4.73</a:t>
                      </a:r>
                    </a:p>
                  </a:txBody>
                  <a:tcPr marL="67619" marR="67619" marT="33809" marB="33809" anchor="ctr"/>
                </a:tc>
                <a:tc>
                  <a:txBody>
                    <a:bodyPr/>
                    <a:lstStyle/>
                    <a:p>
                      <a:r>
                        <a:rPr lang="en-IN" sz="1000"/>
                        <a:t>3.90</a:t>
                      </a:r>
                    </a:p>
                  </a:txBody>
                  <a:tcPr marL="67619" marR="67619" marT="33809" marB="33809" anchor="ctr"/>
                </a:tc>
                <a:tc>
                  <a:txBody>
                    <a:bodyPr/>
                    <a:lstStyle/>
                    <a:p>
                      <a:r>
                        <a:rPr lang="en-IN" sz="1000"/>
                        <a:t>33.01</a:t>
                      </a:r>
                    </a:p>
                  </a:txBody>
                  <a:tcPr marL="67619" marR="67619" marT="33809" marB="33809" anchor="ctr"/>
                </a:tc>
                <a:tc>
                  <a:txBody>
                    <a:bodyPr/>
                    <a:lstStyle/>
                    <a:p>
                      <a:r>
                        <a:rPr lang="en-IN" sz="1000"/>
                        <a:t>-0.70</a:t>
                      </a:r>
                    </a:p>
                  </a:txBody>
                  <a:tcPr marL="67619" marR="67619" marT="33809" marB="33809" anchor="ctr"/>
                </a:tc>
                <a:tc>
                  <a:txBody>
                    <a:bodyPr/>
                    <a:lstStyle/>
                    <a:p>
                      <a:r>
                        <a:rPr lang="en-IN" sz="1000"/>
                        <a:t>-0.74</a:t>
                      </a:r>
                    </a:p>
                  </a:txBody>
                  <a:tcPr marL="67619" marR="67619" marT="33809" marB="33809" anchor="ctr"/>
                </a:tc>
                <a:extLst>
                  <a:ext uri="{0D108BD9-81ED-4DB2-BD59-A6C34878D82A}">
                    <a16:rowId xmlns:a16="http://schemas.microsoft.com/office/drawing/2014/main" val="460129595"/>
                  </a:ext>
                </a:extLst>
              </a:tr>
              <a:tr h="0">
                <a:tc>
                  <a:txBody>
                    <a:bodyPr/>
                    <a:lstStyle/>
                    <a:p>
                      <a:r>
                        <a:rPr lang="en-IN" sz="1000"/>
                        <a:t>MA</a:t>
                      </a:r>
                    </a:p>
                  </a:txBody>
                  <a:tcPr marL="67619" marR="67619" marT="33809" marB="33809" anchor="ctr"/>
                </a:tc>
                <a:tc>
                  <a:txBody>
                    <a:bodyPr/>
                    <a:lstStyle/>
                    <a:p>
                      <a:r>
                        <a:rPr lang="en-IN" sz="1000"/>
                        <a:t>21.87</a:t>
                      </a:r>
                    </a:p>
                  </a:txBody>
                  <a:tcPr marL="67619" marR="67619" marT="33809" marB="33809" anchor="ctr"/>
                </a:tc>
                <a:tc>
                  <a:txBody>
                    <a:bodyPr/>
                    <a:lstStyle/>
                    <a:p>
                      <a:r>
                        <a:rPr lang="en-IN" sz="1000"/>
                        <a:t>4.68</a:t>
                      </a:r>
                    </a:p>
                  </a:txBody>
                  <a:tcPr marL="67619" marR="67619" marT="33809" marB="33809" anchor="ctr"/>
                </a:tc>
                <a:tc>
                  <a:txBody>
                    <a:bodyPr/>
                    <a:lstStyle/>
                    <a:p>
                      <a:r>
                        <a:rPr lang="en-IN" sz="1000"/>
                        <a:t>3.86</a:t>
                      </a:r>
                    </a:p>
                  </a:txBody>
                  <a:tcPr marL="67619" marR="67619" marT="33809" marB="33809" anchor="ctr"/>
                </a:tc>
                <a:tc>
                  <a:txBody>
                    <a:bodyPr/>
                    <a:lstStyle/>
                    <a:p>
                      <a:r>
                        <a:rPr lang="en-IN" sz="1000"/>
                        <a:t>32.64</a:t>
                      </a:r>
                    </a:p>
                  </a:txBody>
                  <a:tcPr marL="67619" marR="67619" marT="33809" marB="33809" anchor="ctr"/>
                </a:tc>
                <a:tc>
                  <a:txBody>
                    <a:bodyPr/>
                    <a:lstStyle/>
                    <a:p>
                      <a:r>
                        <a:rPr lang="en-IN" sz="1000"/>
                        <a:t>-0.66</a:t>
                      </a:r>
                    </a:p>
                  </a:txBody>
                  <a:tcPr marL="67619" marR="67619" marT="33809" marB="33809" anchor="ctr"/>
                </a:tc>
                <a:tc>
                  <a:txBody>
                    <a:bodyPr/>
                    <a:lstStyle/>
                    <a:p>
                      <a:r>
                        <a:rPr lang="en-IN" sz="1000"/>
                        <a:t>-0.70</a:t>
                      </a:r>
                    </a:p>
                  </a:txBody>
                  <a:tcPr marL="67619" marR="67619" marT="33809" marB="33809" anchor="ctr"/>
                </a:tc>
                <a:extLst>
                  <a:ext uri="{0D108BD9-81ED-4DB2-BD59-A6C34878D82A}">
                    <a16:rowId xmlns:a16="http://schemas.microsoft.com/office/drawing/2014/main" val="3792640675"/>
                  </a:ext>
                </a:extLst>
              </a:tr>
              <a:tr h="0">
                <a:tc>
                  <a:txBody>
                    <a:bodyPr/>
                    <a:lstStyle/>
                    <a:p>
                      <a:r>
                        <a:rPr lang="en-IN" sz="1000"/>
                        <a:t>ARMA</a:t>
                      </a:r>
                    </a:p>
                  </a:txBody>
                  <a:tcPr marL="67619" marR="67619" marT="33809" marB="33809" anchor="ctr"/>
                </a:tc>
                <a:tc>
                  <a:txBody>
                    <a:bodyPr/>
                    <a:lstStyle/>
                    <a:p>
                      <a:r>
                        <a:rPr lang="en-IN" sz="1000"/>
                        <a:t>21.87</a:t>
                      </a:r>
                    </a:p>
                  </a:txBody>
                  <a:tcPr marL="67619" marR="67619" marT="33809" marB="33809" anchor="ctr"/>
                </a:tc>
                <a:tc>
                  <a:txBody>
                    <a:bodyPr/>
                    <a:lstStyle/>
                    <a:p>
                      <a:r>
                        <a:rPr lang="en-IN" sz="1000"/>
                        <a:t>4.68</a:t>
                      </a:r>
                    </a:p>
                  </a:txBody>
                  <a:tcPr marL="67619" marR="67619" marT="33809" marB="33809" anchor="ctr"/>
                </a:tc>
                <a:tc>
                  <a:txBody>
                    <a:bodyPr/>
                    <a:lstStyle/>
                    <a:p>
                      <a:r>
                        <a:rPr lang="en-IN" sz="1000"/>
                        <a:t>3.86</a:t>
                      </a:r>
                    </a:p>
                  </a:txBody>
                  <a:tcPr marL="67619" marR="67619" marT="33809" marB="33809" anchor="ctr"/>
                </a:tc>
                <a:tc>
                  <a:txBody>
                    <a:bodyPr/>
                    <a:lstStyle/>
                    <a:p>
                      <a:r>
                        <a:rPr lang="en-IN" sz="1000"/>
                        <a:t>32.64</a:t>
                      </a:r>
                    </a:p>
                  </a:txBody>
                  <a:tcPr marL="67619" marR="67619" marT="33809" marB="33809" anchor="ctr"/>
                </a:tc>
                <a:tc>
                  <a:txBody>
                    <a:bodyPr/>
                    <a:lstStyle/>
                    <a:p>
                      <a:r>
                        <a:rPr lang="en-IN" sz="1000"/>
                        <a:t>-0.66</a:t>
                      </a:r>
                    </a:p>
                  </a:txBody>
                  <a:tcPr marL="67619" marR="67619" marT="33809" marB="33809" anchor="ctr"/>
                </a:tc>
                <a:tc>
                  <a:txBody>
                    <a:bodyPr/>
                    <a:lstStyle/>
                    <a:p>
                      <a:r>
                        <a:rPr lang="en-IN" sz="1000"/>
                        <a:t>-0.70</a:t>
                      </a:r>
                    </a:p>
                  </a:txBody>
                  <a:tcPr marL="67619" marR="67619" marT="33809" marB="33809" anchor="ctr"/>
                </a:tc>
                <a:extLst>
                  <a:ext uri="{0D108BD9-81ED-4DB2-BD59-A6C34878D82A}">
                    <a16:rowId xmlns:a16="http://schemas.microsoft.com/office/drawing/2014/main" val="163754225"/>
                  </a:ext>
                </a:extLst>
              </a:tr>
              <a:tr h="0">
                <a:tc>
                  <a:txBody>
                    <a:bodyPr/>
                    <a:lstStyle/>
                    <a:p>
                      <a:r>
                        <a:rPr lang="en-IN" sz="1000"/>
                        <a:t>ARIMA</a:t>
                      </a:r>
                    </a:p>
                  </a:txBody>
                  <a:tcPr marL="67619" marR="67619" marT="33809" marB="33809" anchor="ctr"/>
                </a:tc>
                <a:tc>
                  <a:txBody>
                    <a:bodyPr/>
                    <a:lstStyle/>
                    <a:p>
                      <a:r>
                        <a:rPr lang="en-IN" sz="1000"/>
                        <a:t>21.87</a:t>
                      </a:r>
                    </a:p>
                  </a:txBody>
                  <a:tcPr marL="67619" marR="67619" marT="33809" marB="33809" anchor="ctr"/>
                </a:tc>
                <a:tc>
                  <a:txBody>
                    <a:bodyPr/>
                    <a:lstStyle/>
                    <a:p>
                      <a:r>
                        <a:rPr lang="en-IN" sz="1000"/>
                        <a:t>4.68</a:t>
                      </a:r>
                    </a:p>
                  </a:txBody>
                  <a:tcPr marL="67619" marR="67619" marT="33809" marB="33809" anchor="ctr"/>
                </a:tc>
                <a:tc>
                  <a:txBody>
                    <a:bodyPr/>
                    <a:lstStyle/>
                    <a:p>
                      <a:r>
                        <a:rPr lang="en-IN" sz="1000"/>
                        <a:t>3.86</a:t>
                      </a:r>
                    </a:p>
                  </a:txBody>
                  <a:tcPr marL="67619" marR="67619" marT="33809" marB="33809" anchor="ctr"/>
                </a:tc>
                <a:tc>
                  <a:txBody>
                    <a:bodyPr/>
                    <a:lstStyle/>
                    <a:p>
                      <a:r>
                        <a:rPr lang="en-IN" sz="1000"/>
                        <a:t>32.64</a:t>
                      </a:r>
                    </a:p>
                  </a:txBody>
                  <a:tcPr marL="67619" marR="67619" marT="33809" marB="33809" anchor="ctr"/>
                </a:tc>
                <a:tc>
                  <a:txBody>
                    <a:bodyPr/>
                    <a:lstStyle/>
                    <a:p>
                      <a:r>
                        <a:rPr lang="en-IN" sz="1000"/>
                        <a:t>-0.66</a:t>
                      </a:r>
                    </a:p>
                  </a:txBody>
                  <a:tcPr marL="67619" marR="67619" marT="33809" marB="33809" anchor="ctr"/>
                </a:tc>
                <a:tc>
                  <a:txBody>
                    <a:bodyPr/>
                    <a:lstStyle/>
                    <a:p>
                      <a:r>
                        <a:rPr lang="en-IN" sz="1000"/>
                        <a:t>-0.70</a:t>
                      </a:r>
                    </a:p>
                  </a:txBody>
                  <a:tcPr marL="67619" marR="67619" marT="33809" marB="33809" anchor="ctr"/>
                </a:tc>
                <a:extLst>
                  <a:ext uri="{0D108BD9-81ED-4DB2-BD59-A6C34878D82A}">
                    <a16:rowId xmlns:a16="http://schemas.microsoft.com/office/drawing/2014/main" val="1877038621"/>
                  </a:ext>
                </a:extLst>
              </a:tr>
              <a:tr h="0">
                <a:tc>
                  <a:txBody>
                    <a:bodyPr/>
                    <a:lstStyle/>
                    <a:p>
                      <a:r>
                        <a:rPr lang="en-IN" sz="1000"/>
                        <a:t>SARIMA</a:t>
                      </a:r>
                    </a:p>
                  </a:txBody>
                  <a:tcPr marL="67619" marR="67619" marT="33809" marB="33809" anchor="ctr"/>
                </a:tc>
                <a:tc>
                  <a:txBody>
                    <a:bodyPr/>
                    <a:lstStyle/>
                    <a:p>
                      <a:r>
                        <a:rPr lang="en-IN" sz="1000"/>
                        <a:t>12.27</a:t>
                      </a:r>
                    </a:p>
                  </a:txBody>
                  <a:tcPr marL="67619" marR="67619" marT="33809" marB="33809" anchor="ctr"/>
                </a:tc>
                <a:tc>
                  <a:txBody>
                    <a:bodyPr/>
                    <a:lstStyle/>
                    <a:p>
                      <a:r>
                        <a:rPr lang="en-IN" sz="1000"/>
                        <a:t>3.50</a:t>
                      </a:r>
                    </a:p>
                  </a:txBody>
                  <a:tcPr marL="67619" marR="67619" marT="33809" marB="33809" anchor="ctr"/>
                </a:tc>
                <a:tc>
                  <a:txBody>
                    <a:bodyPr/>
                    <a:lstStyle/>
                    <a:p>
                      <a:r>
                        <a:rPr lang="en-IN" sz="1000"/>
                        <a:t>2.85</a:t>
                      </a:r>
                    </a:p>
                  </a:txBody>
                  <a:tcPr marL="67619" marR="67619" marT="33809" marB="33809" anchor="ctr"/>
                </a:tc>
                <a:tc>
                  <a:txBody>
                    <a:bodyPr/>
                    <a:lstStyle/>
                    <a:p>
                      <a:r>
                        <a:rPr lang="en-IN" sz="1000"/>
                        <a:t>22.87</a:t>
                      </a:r>
                    </a:p>
                  </a:txBody>
                  <a:tcPr marL="67619" marR="67619" marT="33809" marB="33809" anchor="ctr"/>
                </a:tc>
                <a:tc>
                  <a:txBody>
                    <a:bodyPr/>
                    <a:lstStyle/>
                    <a:p>
                      <a:r>
                        <a:rPr lang="en-IN" sz="1000"/>
                        <a:t>0.07</a:t>
                      </a:r>
                    </a:p>
                  </a:txBody>
                  <a:tcPr marL="67619" marR="67619" marT="33809" marB="33809" anchor="ctr"/>
                </a:tc>
                <a:tc>
                  <a:txBody>
                    <a:bodyPr/>
                    <a:lstStyle/>
                    <a:p>
                      <a:r>
                        <a:rPr lang="en-IN" sz="1000"/>
                        <a:t>0.04</a:t>
                      </a:r>
                    </a:p>
                  </a:txBody>
                  <a:tcPr marL="67619" marR="67619" marT="33809" marB="33809" anchor="ctr"/>
                </a:tc>
                <a:extLst>
                  <a:ext uri="{0D108BD9-81ED-4DB2-BD59-A6C34878D82A}">
                    <a16:rowId xmlns:a16="http://schemas.microsoft.com/office/drawing/2014/main" val="1372508911"/>
                  </a:ext>
                </a:extLst>
              </a:tr>
              <a:tr h="0">
                <a:tc>
                  <a:txBody>
                    <a:bodyPr/>
                    <a:lstStyle/>
                    <a:p>
                      <a:r>
                        <a:rPr lang="en-IN" sz="1000"/>
                        <a:t>ARIMAX</a:t>
                      </a:r>
                    </a:p>
                  </a:txBody>
                  <a:tcPr marL="67619" marR="67619" marT="33809" marB="33809" anchor="ctr"/>
                </a:tc>
                <a:tc>
                  <a:txBody>
                    <a:bodyPr/>
                    <a:lstStyle/>
                    <a:p>
                      <a:r>
                        <a:rPr lang="en-IN" sz="1000"/>
                        <a:t>15.62</a:t>
                      </a:r>
                    </a:p>
                  </a:txBody>
                  <a:tcPr marL="67619" marR="67619" marT="33809" marB="33809" anchor="ctr"/>
                </a:tc>
                <a:tc>
                  <a:txBody>
                    <a:bodyPr/>
                    <a:lstStyle/>
                    <a:p>
                      <a:r>
                        <a:rPr lang="en-IN" sz="1000"/>
                        <a:t>3.95</a:t>
                      </a:r>
                    </a:p>
                  </a:txBody>
                  <a:tcPr marL="67619" marR="67619" marT="33809" marB="33809" anchor="ctr"/>
                </a:tc>
                <a:tc>
                  <a:txBody>
                    <a:bodyPr/>
                    <a:lstStyle/>
                    <a:p>
                      <a:r>
                        <a:rPr lang="en-IN" sz="1000"/>
                        <a:t>3.36</a:t>
                      </a:r>
                    </a:p>
                  </a:txBody>
                  <a:tcPr marL="67619" marR="67619" marT="33809" marB="33809" anchor="ctr"/>
                </a:tc>
                <a:tc>
                  <a:txBody>
                    <a:bodyPr/>
                    <a:lstStyle/>
                    <a:p>
                      <a:r>
                        <a:rPr lang="en-IN" sz="1000"/>
                        <a:t>23.67</a:t>
                      </a:r>
                    </a:p>
                  </a:txBody>
                  <a:tcPr marL="67619" marR="67619" marT="33809" marB="33809" anchor="ctr"/>
                </a:tc>
                <a:tc>
                  <a:txBody>
                    <a:bodyPr/>
                    <a:lstStyle/>
                    <a:p>
                      <a:r>
                        <a:rPr lang="en-IN" sz="1000"/>
                        <a:t>-0.48</a:t>
                      </a:r>
                    </a:p>
                  </a:txBody>
                  <a:tcPr marL="67619" marR="67619" marT="33809" marB="33809" anchor="ctr"/>
                </a:tc>
                <a:tc>
                  <a:txBody>
                    <a:bodyPr/>
                    <a:lstStyle/>
                    <a:p>
                      <a:r>
                        <a:rPr lang="en-IN" sz="1000"/>
                        <a:t>-0.64</a:t>
                      </a:r>
                    </a:p>
                  </a:txBody>
                  <a:tcPr marL="67619" marR="67619" marT="33809" marB="33809" anchor="ctr"/>
                </a:tc>
                <a:extLst>
                  <a:ext uri="{0D108BD9-81ED-4DB2-BD59-A6C34878D82A}">
                    <a16:rowId xmlns:a16="http://schemas.microsoft.com/office/drawing/2014/main" val="2274215517"/>
                  </a:ext>
                </a:extLst>
              </a:tr>
              <a:tr h="0">
                <a:tc>
                  <a:txBody>
                    <a:bodyPr/>
                    <a:lstStyle/>
                    <a:p>
                      <a:r>
                        <a:rPr lang="en-IN" sz="1000"/>
                        <a:t>SARIMAX</a:t>
                      </a:r>
                    </a:p>
                  </a:txBody>
                  <a:tcPr marL="67619" marR="67619" marT="33809" marB="33809" anchor="ctr"/>
                </a:tc>
                <a:tc>
                  <a:txBody>
                    <a:bodyPr/>
                    <a:lstStyle/>
                    <a:p>
                      <a:r>
                        <a:rPr lang="en-IN" sz="1000"/>
                        <a:t>15.62</a:t>
                      </a:r>
                    </a:p>
                  </a:txBody>
                  <a:tcPr marL="67619" marR="67619" marT="33809" marB="33809" anchor="ctr"/>
                </a:tc>
                <a:tc>
                  <a:txBody>
                    <a:bodyPr/>
                    <a:lstStyle/>
                    <a:p>
                      <a:r>
                        <a:rPr lang="en-IN" sz="1000"/>
                        <a:t>3.95</a:t>
                      </a:r>
                    </a:p>
                  </a:txBody>
                  <a:tcPr marL="67619" marR="67619" marT="33809" marB="33809" anchor="ctr"/>
                </a:tc>
                <a:tc>
                  <a:txBody>
                    <a:bodyPr/>
                    <a:lstStyle/>
                    <a:p>
                      <a:r>
                        <a:rPr lang="en-IN" sz="1000"/>
                        <a:t>3.36</a:t>
                      </a:r>
                    </a:p>
                  </a:txBody>
                  <a:tcPr marL="67619" marR="67619" marT="33809" marB="33809" anchor="ctr"/>
                </a:tc>
                <a:tc>
                  <a:txBody>
                    <a:bodyPr/>
                    <a:lstStyle/>
                    <a:p>
                      <a:r>
                        <a:rPr lang="en-IN" sz="1000"/>
                        <a:t>23.67</a:t>
                      </a:r>
                    </a:p>
                  </a:txBody>
                  <a:tcPr marL="67619" marR="67619" marT="33809" marB="33809" anchor="ctr"/>
                </a:tc>
                <a:tc>
                  <a:txBody>
                    <a:bodyPr/>
                    <a:lstStyle/>
                    <a:p>
                      <a:r>
                        <a:rPr lang="en-IN" sz="1000"/>
                        <a:t>-0.48</a:t>
                      </a:r>
                    </a:p>
                  </a:txBody>
                  <a:tcPr marL="67619" marR="67619" marT="33809" marB="33809" anchor="ctr"/>
                </a:tc>
                <a:tc>
                  <a:txBody>
                    <a:bodyPr/>
                    <a:lstStyle/>
                    <a:p>
                      <a:r>
                        <a:rPr lang="en-IN" sz="1000"/>
                        <a:t>-0.64</a:t>
                      </a:r>
                    </a:p>
                  </a:txBody>
                  <a:tcPr marL="67619" marR="67619" marT="33809" marB="33809" anchor="ctr"/>
                </a:tc>
                <a:extLst>
                  <a:ext uri="{0D108BD9-81ED-4DB2-BD59-A6C34878D82A}">
                    <a16:rowId xmlns:a16="http://schemas.microsoft.com/office/drawing/2014/main" val="3812369092"/>
                  </a:ext>
                </a:extLst>
              </a:tr>
              <a:tr h="216655">
                <a:tc>
                  <a:txBody>
                    <a:bodyPr/>
                    <a:lstStyle/>
                    <a:p>
                      <a:r>
                        <a:rPr lang="en-IN" sz="1000" dirty="0"/>
                        <a:t>MR</a:t>
                      </a:r>
                    </a:p>
                  </a:txBody>
                  <a:tcPr marL="67619" marR="67619" marT="33809" marB="33809" anchor="ctr"/>
                </a:tc>
                <a:tc>
                  <a:txBody>
                    <a:bodyPr/>
                    <a:lstStyle/>
                    <a:p>
                      <a:r>
                        <a:rPr lang="en-IN" sz="1000"/>
                        <a:t>18.69</a:t>
                      </a:r>
                    </a:p>
                  </a:txBody>
                  <a:tcPr marL="67619" marR="67619" marT="33809" marB="33809" anchor="ctr"/>
                </a:tc>
                <a:tc>
                  <a:txBody>
                    <a:bodyPr/>
                    <a:lstStyle/>
                    <a:p>
                      <a:r>
                        <a:rPr lang="en-IN" sz="1000" dirty="0"/>
                        <a:t>4.32</a:t>
                      </a:r>
                    </a:p>
                  </a:txBody>
                  <a:tcPr marL="67619" marR="67619" marT="33809" marB="33809" anchor="ctr"/>
                </a:tc>
                <a:tc>
                  <a:txBody>
                    <a:bodyPr/>
                    <a:lstStyle/>
                    <a:p>
                      <a:r>
                        <a:rPr lang="en-IN" sz="1000"/>
                        <a:t>3.48</a:t>
                      </a:r>
                    </a:p>
                  </a:txBody>
                  <a:tcPr marL="67619" marR="67619" marT="33809" marB="33809" anchor="ctr"/>
                </a:tc>
                <a:tc>
                  <a:txBody>
                    <a:bodyPr/>
                    <a:lstStyle/>
                    <a:p>
                      <a:r>
                        <a:rPr lang="en-IN" sz="1000"/>
                        <a:t>22.61</a:t>
                      </a:r>
                    </a:p>
                  </a:txBody>
                  <a:tcPr marL="67619" marR="67619" marT="33809" marB="33809" anchor="ctr"/>
                </a:tc>
                <a:tc>
                  <a:txBody>
                    <a:bodyPr/>
                    <a:lstStyle/>
                    <a:p>
                      <a:r>
                        <a:rPr lang="en-IN" sz="1000"/>
                        <a:t>0.29</a:t>
                      </a:r>
                    </a:p>
                  </a:txBody>
                  <a:tcPr marL="67619" marR="67619" marT="33809" marB="33809" anchor="ctr"/>
                </a:tc>
                <a:tc>
                  <a:txBody>
                    <a:bodyPr/>
                    <a:lstStyle/>
                    <a:p>
                      <a:r>
                        <a:rPr lang="en-IN" sz="1000" dirty="0"/>
                        <a:t>0.22</a:t>
                      </a:r>
                    </a:p>
                  </a:txBody>
                  <a:tcPr marL="67619" marR="67619" marT="33809" marB="33809" anchor="ctr"/>
                </a:tc>
                <a:extLst>
                  <a:ext uri="{0D108BD9-81ED-4DB2-BD59-A6C34878D82A}">
                    <a16:rowId xmlns:a16="http://schemas.microsoft.com/office/drawing/2014/main" val="2303855262"/>
                  </a:ext>
                </a:extLst>
              </a:tr>
            </a:tbl>
          </a:graphicData>
        </a:graphic>
      </p:graphicFrame>
      <p:sp>
        <p:nvSpPr>
          <p:cNvPr id="14" name="TextBox 13">
            <a:extLst>
              <a:ext uri="{FF2B5EF4-FFF2-40B4-BE49-F238E27FC236}">
                <a16:creationId xmlns:a16="http://schemas.microsoft.com/office/drawing/2014/main" id="{E4326CB2-7803-F8E9-0299-6F2A7196E281}"/>
              </a:ext>
            </a:extLst>
          </p:cNvPr>
          <p:cNvSpPr txBox="1"/>
          <p:nvPr/>
        </p:nvSpPr>
        <p:spPr>
          <a:xfrm>
            <a:off x="4831080" y="770559"/>
            <a:ext cx="4237971" cy="323165"/>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500" b="1" dirty="0">
                <a:solidFill>
                  <a:srgbClr val="FFFF00"/>
                </a:solidFill>
                <a:latin typeface="Oswald SemiBold" panose="00000700000000000000" pitchFamily="2" charset="0"/>
              </a:rPr>
              <a:t>Comparison table for Test Set Matrices :</a:t>
            </a:r>
          </a:p>
        </p:txBody>
      </p:sp>
      <p:sp>
        <p:nvSpPr>
          <p:cNvPr id="15" name="Rectangle 14">
            <a:extLst>
              <a:ext uri="{FF2B5EF4-FFF2-40B4-BE49-F238E27FC236}">
                <a16:creationId xmlns:a16="http://schemas.microsoft.com/office/drawing/2014/main" id="{E70D961F-FCC7-E40C-C6C1-195258D86C94}"/>
              </a:ext>
            </a:extLst>
          </p:cNvPr>
          <p:cNvSpPr/>
          <p:nvPr/>
        </p:nvSpPr>
        <p:spPr>
          <a:xfrm>
            <a:off x="355605" y="3490225"/>
            <a:ext cx="3919213" cy="1015663"/>
          </a:xfrm>
          <a:prstGeom prst="rect">
            <a:avLst/>
          </a:prstGeom>
          <a:noFill/>
        </p:spPr>
        <p:txBody>
          <a:bodyPr wrap="square" lIns="91440" tIns="45720" rIns="91440" bIns="45720">
            <a:spAutoFit/>
          </a:bodyPr>
          <a:lstStyle/>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From the table of Validation Set Matrices we get:</a:t>
            </a:r>
          </a:p>
          <a:p>
            <a:pPr>
              <a:buClr>
                <a:schemeClr val="bg1"/>
              </a:buClr>
            </a:pPr>
            <a:endParaRPr lang="en-US" sz="12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SARIMA model has the lowest MSE (28.45), RMSE (5.33), MAE (4.38), and relatively lowest MAPE (26.56%), along with the highest R² (0.10) and Adjusted R² (0.07).</a:t>
            </a:r>
            <a:endParaRPr lang="en-US" sz="12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
        <p:nvSpPr>
          <p:cNvPr id="19" name="Rectangle 18">
            <a:extLst>
              <a:ext uri="{FF2B5EF4-FFF2-40B4-BE49-F238E27FC236}">
                <a16:creationId xmlns:a16="http://schemas.microsoft.com/office/drawing/2014/main" id="{55816616-B7EB-7823-9F61-46C0CBB0390B}"/>
              </a:ext>
            </a:extLst>
          </p:cNvPr>
          <p:cNvSpPr/>
          <p:nvPr/>
        </p:nvSpPr>
        <p:spPr>
          <a:xfrm>
            <a:off x="4914901" y="3492012"/>
            <a:ext cx="3858253" cy="1015663"/>
          </a:xfrm>
          <a:prstGeom prst="rect">
            <a:avLst/>
          </a:prstGeom>
          <a:noFill/>
        </p:spPr>
        <p:txBody>
          <a:bodyPr wrap="square" lIns="91440" tIns="45720" rIns="91440" bIns="45720">
            <a:spAutoFit/>
          </a:bodyPr>
          <a:lstStyle/>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From the table of Test Set Matrices we get:</a:t>
            </a:r>
            <a:endParaRPr lang="en-US" sz="12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a:p>
            <a:pPr>
              <a:buClr>
                <a:schemeClr val="bg1"/>
              </a:buClr>
            </a:pPr>
            <a:endParaRPr lang="en-US" sz="12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SARIMA model has the lowest MSE (12.27), RMSE (3.50), MAE (2.85), and relatively lowest MAPE (22.87%) along with the highest R² (0.07) and Adjusted R² (0.04).</a:t>
            </a:r>
          </a:p>
        </p:txBody>
      </p:sp>
      <p:sp>
        <p:nvSpPr>
          <p:cNvPr id="3" name="Rectangle 2">
            <a:extLst>
              <a:ext uri="{FF2B5EF4-FFF2-40B4-BE49-F238E27FC236}">
                <a16:creationId xmlns:a16="http://schemas.microsoft.com/office/drawing/2014/main" id="{09EE2A73-29CC-4300-7359-0C5C1948899B}"/>
              </a:ext>
            </a:extLst>
          </p:cNvPr>
          <p:cNvSpPr/>
          <p:nvPr/>
        </p:nvSpPr>
        <p:spPr>
          <a:xfrm>
            <a:off x="325125" y="4656085"/>
            <a:ext cx="8689335" cy="276999"/>
          </a:xfrm>
          <a:prstGeom prst="rect">
            <a:avLst/>
          </a:prstGeom>
          <a:noFill/>
        </p:spPr>
        <p:txBody>
          <a:bodyPr wrap="square" lIns="91440" tIns="45720" rIns="91440" bIns="45720">
            <a:spAutoFit/>
          </a:bodyPr>
          <a:lstStyle/>
          <a:p>
            <a:pPr>
              <a:buClr>
                <a:schemeClr val="bg1"/>
              </a:buClr>
            </a:pPr>
            <a:r>
              <a:rPr lang="en-US" sz="1200" dirty="0">
                <a:ln w="0"/>
                <a:solidFill>
                  <a:schemeClr val="accent5">
                    <a:lumMod val="40000"/>
                    <a:lumOff val="60000"/>
                  </a:schemeClr>
                </a:solidFill>
                <a:effectLst>
                  <a:outerShdw blurRad="38100" dist="19050" dir="2700000" algn="tl" rotWithShape="0">
                    <a:schemeClr val="dk1">
                      <a:alpha val="40000"/>
                    </a:schemeClr>
                  </a:outerShdw>
                </a:effectLst>
                <a:latin typeface="Oswald SemiBold" panose="00000700000000000000" pitchFamily="2" charset="0"/>
              </a:rPr>
              <a:t>As we are given only 7 months of data, that’s why we are getting </a:t>
            </a:r>
            <a:r>
              <a:rPr lang="en-US" sz="1200" b="0" cap="none" spc="0" dirty="0">
                <a:ln w="0"/>
                <a:solidFill>
                  <a:schemeClr val="accent5">
                    <a:lumMod val="40000"/>
                    <a:lumOff val="60000"/>
                  </a:schemeClr>
                </a:solidFill>
                <a:effectLst>
                  <a:outerShdw blurRad="38100" dist="19050" dir="2700000" algn="tl" rotWithShape="0">
                    <a:schemeClr val="dk1">
                      <a:alpha val="40000"/>
                    </a:schemeClr>
                  </a:outerShdw>
                </a:effectLst>
                <a:latin typeface="Oswald SemiBold" panose="00000700000000000000" pitchFamily="2" charset="0"/>
              </a:rPr>
              <a:t>R² and Adjusted R² value in negative form in all the Time series Models.</a:t>
            </a:r>
            <a:r>
              <a:rPr lang="en-US" sz="1200" dirty="0">
                <a:ln w="0"/>
                <a:solidFill>
                  <a:schemeClr val="accent5">
                    <a:lumMod val="40000"/>
                    <a:lumOff val="60000"/>
                  </a:schemeClr>
                </a:solidFill>
                <a:effectLst>
                  <a:outerShdw blurRad="38100" dist="19050" dir="2700000" algn="tl" rotWithShape="0">
                    <a:schemeClr val="dk1">
                      <a:alpha val="40000"/>
                    </a:schemeClr>
                  </a:outerShdw>
                </a:effectLst>
                <a:latin typeface="Oswald SemiBold" panose="00000700000000000000" pitchFamily="2" charset="0"/>
              </a:rPr>
              <a:t>  </a:t>
            </a:r>
            <a:endParaRPr lang="en-US" sz="1200" b="1" cap="none" spc="0" dirty="0">
              <a:ln w="0"/>
              <a:solidFill>
                <a:schemeClr val="accent5">
                  <a:lumMod val="40000"/>
                  <a:lumOff val="60000"/>
                </a:schemeClr>
              </a:solidFill>
              <a:effectLst>
                <a:outerShdw blurRad="38100" dist="19050" dir="2700000" algn="tl" rotWithShape="0">
                  <a:schemeClr val="dk1">
                    <a:alpha val="40000"/>
                  </a:schemeClr>
                </a:outerShdw>
              </a:effectLst>
              <a:latin typeface="Oswald SemiBold" panose="00000700000000000000" pitchFamily="2" charset="0"/>
            </a:endParaRPr>
          </a:p>
        </p:txBody>
      </p:sp>
    </p:spTree>
    <p:extLst>
      <p:ext uri="{BB962C8B-B14F-4D97-AF65-F5344CB8AC3E}">
        <p14:creationId xmlns:p14="http://schemas.microsoft.com/office/powerpoint/2010/main" val="4059684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 name="Google Shape;194;p41">
            <a:extLst>
              <a:ext uri="{FF2B5EF4-FFF2-40B4-BE49-F238E27FC236}">
                <a16:creationId xmlns:a16="http://schemas.microsoft.com/office/drawing/2014/main" id="{6D016E69-35AB-260A-02A7-439F3FF67463}"/>
              </a:ext>
            </a:extLst>
          </p:cNvPr>
          <p:cNvSpPr txBox="1">
            <a:spLocks/>
          </p:cNvSpPr>
          <p:nvPr/>
        </p:nvSpPr>
        <p:spPr>
          <a:xfrm>
            <a:off x="641241" y="83777"/>
            <a:ext cx="1663516" cy="54872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chemeClr val="accent1"/>
                </a:solidFill>
                <a:latin typeface="Oswald SemiBold" panose="00000700000000000000" pitchFamily="2" charset="0"/>
              </a:rPr>
              <a:t>Conclusion</a:t>
            </a:r>
            <a:endParaRPr lang="en-US" sz="2400" dirty="0">
              <a:solidFill>
                <a:schemeClr val="accent1"/>
              </a:solidFill>
              <a:latin typeface="Oswald SemiBold" panose="00000700000000000000" pitchFamily="2" charset="0"/>
            </a:endParaRPr>
          </a:p>
        </p:txBody>
      </p:sp>
      <p:sp>
        <p:nvSpPr>
          <p:cNvPr id="3" name="Google Shape;2014;p58">
            <a:extLst>
              <a:ext uri="{FF2B5EF4-FFF2-40B4-BE49-F238E27FC236}">
                <a16:creationId xmlns:a16="http://schemas.microsoft.com/office/drawing/2014/main" id="{C6CA18F3-27C4-60C3-88F6-3B88A1A3D539}"/>
              </a:ext>
            </a:extLst>
          </p:cNvPr>
          <p:cNvSpPr/>
          <p:nvPr/>
        </p:nvSpPr>
        <p:spPr>
          <a:xfrm>
            <a:off x="212515" y="130254"/>
            <a:ext cx="477336" cy="47689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3" name="Google Shape;9963;p77"/>
          <p:cNvGrpSpPr/>
          <p:nvPr/>
        </p:nvGrpSpPr>
        <p:grpSpPr>
          <a:xfrm>
            <a:off x="284651" y="193147"/>
            <a:ext cx="313226" cy="362528"/>
            <a:chOff x="2499700" y="1135950"/>
            <a:chExt cx="732402" cy="777990"/>
          </a:xfrm>
        </p:grpSpPr>
        <p:grpSp>
          <p:nvGrpSpPr>
            <p:cNvPr id="9964" name="Google Shape;9964;p77"/>
            <p:cNvGrpSpPr/>
            <p:nvPr/>
          </p:nvGrpSpPr>
          <p:grpSpPr>
            <a:xfrm>
              <a:off x="2499700" y="1135950"/>
              <a:ext cx="732402" cy="694705"/>
              <a:chOff x="2499700" y="1135950"/>
              <a:chExt cx="732402" cy="694705"/>
            </a:xfrm>
          </p:grpSpPr>
          <p:sp>
            <p:nvSpPr>
              <p:cNvPr id="9965" name="Google Shape;9965;p77"/>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77"/>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7"/>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7"/>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77"/>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77"/>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7"/>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7"/>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77"/>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77"/>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77"/>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77"/>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77"/>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77"/>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7"/>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7"/>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77"/>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77"/>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7"/>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7"/>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7"/>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77"/>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77"/>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77"/>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7"/>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7"/>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77"/>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chemeClr val="tx1"/>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2" name="Google Shape;9992;p77"/>
            <p:cNvGrpSpPr/>
            <p:nvPr/>
          </p:nvGrpSpPr>
          <p:grpSpPr>
            <a:xfrm>
              <a:off x="2517909" y="1188726"/>
              <a:ext cx="702702" cy="725214"/>
              <a:chOff x="2517909" y="1188726"/>
              <a:chExt cx="702702" cy="725214"/>
            </a:xfrm>
          </p:grpSpPr>
          <p:sp>
            <p:nvSpPr>
              <p:cNvPr id="9993" name="Google Shape;9993;p77"/>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77"/>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77"/>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7"/>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7"/>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Rectangle 3">
            <a:extLst>
              <a:ext uri="{FF2B5EF4-FFF2-40B4-BE49-F238E27FC236}">
                <a16:creationId xmlns:a16="http://schemas.microsoft.com/office/drawing/2014/main" id="{5C094E8A-56C4-5D1A-DA57-361C3CA0CE9E}"/>
              </a:ext>
            </a:extLst>
          </p:cNvPr>
          <p:cNvSpPr/>
          <p:nvPr/>
        </p:nvSpPr>
        <p:spPr>
          <a:xfrm>
            <a:off x="241305" y="625105"/>
            <a:ext cx="8354055" cy="276999"/>
          </a:xfrm>
          <a:prstGeom prst="rect">
            <a:avLst/>
          </a:prstGeom>
          <a:noFill/>
        </p:spPr>
        <p:txBody>
          <a:bodyPr wrap="square" lIns="91440" tIns="45720" rIns="91440" bIns="45720">
            <a:spAutoFit/>
          </a:bodyPr>
          <a:lstStyle/>
          <a:p>
            <a:pPr>
              <a:buClr>
                <a:schemeClr val="bg1"/>
              </a:buClr>
            </a:pPr>
            <a:r>
              <a:rPr lang="en-US" sz="1200" b="1" dirty="0">
                <a:ln w="0"/>
                <a:solidFill>
                  <a:schemeClr val="accent5">
                    <a:lumMod val="60000"/>
                    <a:lumOff val="40000"/>
                  </a:schemeClr>
                </a:solidFill>
                <a:effectLst>
                  <a:outerShdw blurRad="38100" dist="19050" dir="2700000" algn="tl" rotWithShape="0">
                    <a:schemeClr val="dk1">
                      <a:alpha val="40000"/>
                    </a:schemeClr>
                  </a:outerShdw>
                </a:effectLst>
                <a:latin typeface="Oswald SemiBold" panose="00000700000000000000" pitchFamily="2" charset="0"/>
              </a:rPr>
              <a:t>Based on </a:t>
            </a:r>
            <a:r>
              <a:rPr lang="en-US" sz="1200" b="0" cap="none" spc="0" dirty="0">
                <a:ln w="0"/>
                <a:solidFill>
                  <a:schemeClr val="accent5">
                    <a:lumMod val="60000"/>
                    <a:lumOff val="40000"/>
                  </a:schemeClr>
                </a:solidFill>
                <a:effectLst>
                  <a:outerShdw blurRad="38100" dist="19050" dir="2700000" algn="tl" rotWithShape="0">
                    <a:schemeClr val="dk1">
                      <a:alpha val="40000"/>
                    </a:schemeClr>
                  </a:outerShdw>
                </a:effectLst>
                <a:latin typeface="Oswald SemiBold" panose="00000700000000000000" pitchFamily="2" charset="0"/>
              </a:rPr>
              <a:t>Validation Set Matrices comparison and Test Set Matrices</a:t>
            </a:r>
            <a:r>
              <a:rPr lang="en-US" sz="1200" b="1" dirty="0">
                <a:ln w="0"/>
                <a:solidFill>
                  <a:schemeClr val="accent5">
                    <a:lumMod val="60000"/>
                    <a:lumOff val="40000"/>
                  </a:schemeClr>
                </a:solidFill>
                <a:effectLst>
                  <a:outerShdw blurRad="38100" dist="19050" dir="2700000" algn="tl" rotWithShape="0">
                    <a:schemeClr val="dk1">
                      <a:alpha val="40000"/>
                    </a:schemeClr>
                  </a:outerShdw>
                </a:effectLst>
                <a:latin typeface="Oswald SemiBold" panose="00000700000000000000" pitchFamily="2" charset="0"/>
              </a:rPr>
              <a:t> comparison we get SARIMA model is the best model overall.</a:t>
            </a:r>
            <a:endParaRPr lang="en-US" sz="1200" b="1" cap="none" spc="0" dirty="0">
              <a:ln w="0"/>
              <a:solidFill>
                <a:schemeClr val="accent5">
                  <a:lumMod val="60000"/>
                  <a:lumOff val="40000"/>
                </a:schemeClr>
              </a:solidFill>
              <a:effectLst>
                <a:outerShdw blurRad="38100" dist="19050" dir="2700000" algn="tl" rotWithShape="0">
                  <a:schemeClr val="dk1">
                    <a:alpha val="40000"/>
                  </a:schemeClr>
                </a:outerShdw>
              </a:effectLst>
              <a:latin typeface="Oswald SemiBold" panose="00000700000000000000" pitchFamily="2" charset="0"/>
            </a:endParaRPr>
          </a:p>
        </p:txBody>
      </p:sp>
      <p:pic>
        <p:nvPicPr>
          <p:cNvPr id="6" name="Picture 5">
            <a:extLst>
              <a:ext uri="{FF2B5EF4-FFF2-40B4-BE49-F238E27FC236}">
                <a16:creationId xmlns:a16="http://schemas.microsoft.com/office/drawing/2014/main" id="{CE01D95F-D21B-FA34-1D39-CB1AE062BDB0}"/>
              </a:ext>
            </a:extLst>
          </p:cNvPr>
          <p:cNvPicPr>
            <a:picLocks noChangeAspect="1"/>
          </p:cNvPicPr>
          <p:nvPr/>
        </p:nvPicPr>
        <p:blipFill>
          <a:blip r:embed="rId3"/>
          <a:stretch>
            <a:fillRect/>
          </a:stretch>
        </p:blipFill>
        <p:spPr>
          <a:xfrm>
            <a:off x="3406922" y="955441"/>
            <a:ext cx="5661660" cy="2752197"/>
          </a:xfrm>
          <a:prstGeom prst="rect">
            <a:avLst/>
          </a:prstGeom>
        </p:spPr>
      </p:pic>
      <p:sp>
        <p:nvSpPr>
          <p:cNvPr id="7" name="Rectangle 6">
            <a:extLst>
              <a:ext uri="{FF2B5EF4-FFF2-40B4-BE49-F238E27FC236}">
                <a16:creationId xmlns:a16="http://schemas.microsoft.com/office/drawing/2014/main" id="{904FEA52-860C-29A2-346A-5EB79C3AFFEE}"/>
              </a:ext>
            </a:extLst>
          </p:cNvPr>
          <p:cNvSpPr/>
          <p:nvPr/>
        </p:nvSpPr>
        <p:spPr>
          <a:xfrm>
            <a:off x="51103" y="1772293"/>
            <a:ext cx="3255977" cy="1584217"/>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934B6636-3C84-3706-3B85-6213D62068CA}"/>
              </a:ext>
            </a:extLst>
          </p:cNvPr>
          <p:cNvSpPr/>
          <p:nvPr/>
        </p:nvSpPr>
        <p:spPr>
          <a:xfrm>
            <a:off x="41135" y="1701312"/>
            <a:ext cx="1924825" cy="1680460"/>
          </a:xfrm>
          <a:prstGeom prst="rect">
            <a:avLst/>
          </a:prstGeom>
          <a:noFill/>
        </p:spPr>
        <p:txBody>
          <a:bodyPr wrap="square" lIns="91440" tIns="45720" rIns="91440" bIns="45720">
            <a:spAutoFit/>
          </a:bodyPr>
          <a:lstStyle/>
          <a:p>
            <a:pPr>
              <a:lnSpc>
                <a:spcPct val="150000"/>
              </a:lnSpc>
              <a:buClr>
                <a:schemeClr val="bg1"/>
              </a:buCl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SARIMA Validation Set Metrics :</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28.45</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RMSE: 5.33</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4.38</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26.56%</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R²: 0.10</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R²: 0.07</a:t>
            </a:r>
          </a:p>
        </p:txBody>
      </p:sp>
      <p:sp>
        <p:nvSpPr>
          <p:cNvPr id="9" name="Rectangle 8">
            <a:extLst>
              <a:ext uri="{FF2B5EF4-FFF2-40B4-BE49-F238E27FC236}">
                <a16:creationId xmlns:a16="http://schemas.microsoft.com/office/drawing/2014/main" id="{F14A6EF7-7D48-0959-1E0D-5C754AE7A567}"/>
              </a:ext>
            </a:extLst>
          </p:cNvPr>
          <p:cNvSpPr/>
          <p:nvPr/>
        </p:nvSpPr>
        <p:spPr>
          <a:xfrm>
            <a:off x="1755052" y="1716552"/>
            <a:ext cx="1651870" cy="1680460"/>
          </a:xfrm>
          <a:prstGeom prst="rect">
            <a:avLst/>
          </a:prstGeom>
          <a:noFill/>
        </p:spPr>
        <p:txBody>
          <a:bodyPr wrap="square" lIns="91440" tIns="45720" rIns="91440" bIns="45720">
            <a:spAutoFit/>
          </a:bodyPr>
          <a:lstStyle/>
          <a:p>
            <a:pPr>
              <a:lnSpc>
                <a:spcPct val="150000"/>
              </a:lnSpc>
              <a:buClr>
                <a:schemeClr val="bg1"/>
              </a:buCl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SARIMA Test Set Metrics :</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12.27</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RMSE: 3.50</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2.85</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22.87%</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R²: 0.07</a:t>
            </a:r>
          </a:p>
          <a:p>
            <a:pPr marL="171450" indent="-171450">
              <a:lnSpc>
                <a:spcPct val="150000"/>
              </a:lnSpc>
              <a:buClr>
                <a:schemeClr val="bg1"/>
              </a:buClr>
              <a:buFont typeface="Arial" panose="020B0604020202020204" pitchFamily="34" charset="0"/>
              <a:buChar char="•"/>
            </a:pPr>
            <a:r>
              <a:rPr lang="en-US" sz="10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R²: 0.04</a:t>
            </a:r>
            <a:endParaRPr lang="en-US" sz="10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
        <p:nvSpPr>
          <p:cNvPr id="11" name="TextBox 10">
            <a:extLst>
              <a:ext uri="{FF2B5EF4-FFF2-40B4-BE49-F238E27FC236}">
                <a16:creationId xmlns:a16="http://schemas.microsoft.com/office/drawing/2014/main" id="{B7AA65A0-8050-6BA0-9062-36692381632D}"/>
              </a:ext>
            </a:extLst>
          </p:cNvPr>
          <p:cNvSpPr txBox="1"/>
          <p:nvPr/>
        </p:nvSpPr>
        <p:spPr>
          <a:xfrm>
            <a:off x="-150253" y="1166631"/>
            <a:ext cx="4048665" cy="276999"/>
          </a:xfrm>
          <a:prstGeom prst="rect">
            <a:avLst/>
          </a:prstGeom>
          <a:noFill/>
        </p:spPr>
        <p:txBody>
          <a:bodyPr wrap="square">
            <a:spAutoFit/>
          </a:bodyPr>
          <a:lstStyle/>
          <a:p>
            <a:pPr marL="441325" indent="-285750">
              <a:buClr>
                <a:srgbClr val="FFFF00"/>
              </a:buClr>
              <a:buSzPct val="100000"/>
              <a:buFont typeface="Wingdings" panose="05000000000000000000" pitchFamily="2" charset="2"/>
              <a:buChar char="q"/>
            </a:pPr>
            <a:r>
              <a:rPr lang="en-US" sz="1200" b="0" cap="none" spc="0" dirty="0">
                <a:ln w="0"/>
                <a:solidFill>
                  <a:srgbClr val="FFFF00"/>
                </a:solidFill>
                <a:effectLst>
                  <a:outerShdw blurRad="38100" dist="19050" dir="2700000" algn="tl" rotWithShape="0">
                    <a:schemeClr val="dk1">
                      <a:alpha val="40000"/>
                    </a:schemeClr>
                  </a:outerShdw>
                </a:effectLst>
                <a:latin typeface="Oswald SemiBold" panose="00000700000000000000" pitchFamily="2" charset="0"/>
              </a:rPr>
              <a:t>Final Model SARIMA – Actual vs Forecast plot</a:t>
            </a:r>
            <a:endParaRPr lang="en-US" sz="1200" b="1" cap="none" spc="0" dirty="0">
              <a:ln w="0"/>
              <a:solidFill>
                <a:srgbClr val="FFFF00"/>
              </a:solidFill>
              <a:effectLst>
                <a:outerShdw blurRad="38100" dist="19050" dir="2700000" algn="tl" rotWithShape="0">
                  <a:schemeClr val="dk1">
                    <a:alpha val="40000"/>
                  </a:schemeClr>
                </a:outerShdw>
              </a:effectLst>
              <a:latin typeface="Oswald SemiBold" panose="00000700000000000000" pitchFamily="2" charset="0"/>
            </a:endParaRPr>
          </a:p>
        </p:txBody>
      </p:sp>
      <p:sp>
        <p:nvSpPr>
          <p:cNvPr id="5" name="Rectangle 4">
            <a:extLst>
              <a:ext uri="{FF2B5EF4-FFF2-40B4-BE49-F238E27FC236}">
                <a16:creationId xmlns:a16="http://schemas.microsoft.com/office/drawing/2014/main" id="{83F8A654-F2E1-BF98-E653-99A35F7A9B98}"/>
              </a:ext>
            </a:extLst>
          </p:cNvPr>
          <p:cNvSpPr/>
          <p:nvPr/>
        </p:nvSpPr>
        <p:spPr>
          <a:xfrm>
            <a:off x="241305" y="3827292"/>
            <a:ext cx="8872215" cy="1167114"/>
          </a:xfrm>
          <a:prstGeom prst="rect">
            <a:avLst/>
          </a:prstGeom>
          <a:noFill/>
        </p:spPr>
        <p:txBody>
          <a:bodyPr wrap="square" lIns="91440" tIns="45720" rIns="91440" bIns="45720">
            <a:spAutoFit/>
          </a:bodyPr>
          <a:lstStyle/>
          <a:p>
            <a:pPr>
              <a:lnSpc>
                <a:spcPct val="150000"/>
              </a:lnSpc>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The SARIMA model shows a moderate fit for the dataset, evidenced by the validation and test metrics. The validation set R² of 0.10 and adjusted R² of 0.07 indicate limited explanatory power, with an RMSE of 5.33 suggesting variability in predictions. The test set results show improvement, with lower MSE and RMSE, and a slightly better R² of 0.07 and adjusted R² of 0.04, indicating some model generalizability. However, the high MAPE values (26.56% for validation and 22.87% for test) suggest that prediction accuracy is still relatively low.</a:t>
            </a:r>
            <a:endParaRPr lang="en-US" sz="12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 name="Google Shape;194;p41">
            <a:extLst>
              <a:ext uri="{FF2B5EF4-FFF2-40B4-BE49-F238E27FC236}">
                <a16:creationId xmlns:a16="http://schemas.microsoft.com/office/drawing/2014/main" id="{82003037-5817-7367-47BF-FB6EB9C7F7E4}"/>
              </a:ext>
            </a:extLst>
          </p:cNvPr>
          <p:cNvSpPr txBox="1">
            <a:spLocks/>
          </p:cNvSpPr>
          <p:nvPr/>
        </p:nvSpPr>
        <p:spPr>
          <a:xfrm>
            <a:off x="641241" y="140678"/>
            <a:ext cx="1663516" cy="42203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chemeClr val="accent1"/>
                </a:solidFill>
                <a:latin typeface="Oswald SemiBold" panose="00000700000000000000" pitchFamily="2" charset="0"/>
              </a:rPr>
              <a:t>References</a:t>
            </a:r>
            <a:endParaRPr lang="en-US" sz="2400" dirty="0">
              <a:solidFill>
                <a:schemeClr val="accent1"/>
              </a:solidFill>
              <a:latin typeface="Oswald SemiBold" panose="00000700000000000000" pitchFamily="2" charset="0"/>
            </a:endParaRPr>
          </a:p>
        </p:txBody>
      </p:sp>
      <p:sp>
        <p:nvSpPr>
          <p:cNvPr id="3" name="Google Shape;2014;p58">
            <a:extLst>
              <a:ext uri="{FF2B5EF4-FFF2-40B4-BE49-F238E27FC236}">
                <a16:creationId xmlns:a16="http://schemas.microsoft.com/office/drawing/2014/main" id="{3786F627-20FE-4CF4-7508-277690699F45}"/>
              </a:ext>
            </a:extLst>
          </p:cNvPr>
          <p:cNvSpPr/>
          <p:nvPr/>
        </p:nvSpPr>
        <p:spPr>
          <a:xfrm>
            <a:off x="198345" y="72942"/>
            <a:ext cx="477336" cy="47689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5" name="Google Shape;9805;p77"/>
          <p:cNvGrpSpPr/>
          <p:nvPr/>
        </p:nvGrpSpPr>
        <p:grpSpPr>
          <a:xfrm>
            <a:off x="256649" y="147387"/>
            <a:ext cx="353662" cy="321000"/>
            <a:chOff x="267375" y="1071875"/>
            <a:chExt cx="470500" cy="428550"/>
          </a:xfrm>
        </p:grpSpPr>
        <p:sp>
          <p:nvSpPr>
            <p:cNvPr id="9806" name="Google Shape;9806;p77"/>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7"/>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7"/>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7"/>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77"/>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77"/>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7"/>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7"/>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Rectangle 39">
            <a:extLst>
              <a:ext uri="{FF2B5EF4-FFF2-40B4-BE49-F238E27FC236}">
                <a16:creationId xmlns:a16="http://schemas.microsoft.com/office/drawing/2014/main" id="{CEDA864B-03DA-0AD6-589E-643AF65D26EB}"/>
              </a:ext>
            </a:extLst>
          </p:cNvPr>
          <p:cNvSpPr/>
          <p:nvPr/>
        </p:nvSpPr>
        <p:spPr>
          <a:xfrm>
            <a:off x="568493" y="719427"/>
            <a:ext cx="8031558" cy="307777"/>
          </a:xfrm>
          <a:prstGeom prst="rect">
            <a:avLst/>
          </a:prstGeom>
          <a:noFill/>
        </p:spPr>
        <p:txBody>
          <a:bodyPr wrap="square" lIns="91440" tIns="45720" rIns="91440" bIns="45720">
            <a:spAutoFit/>
          </a:bodyPr>
          <a:lstStyle/>
          <a:p>
            <a:r>
              <a:rPr lang="en-US" cap="none" spc="0" dirty="0">
                <a:ln w="0"/>
                <a:solidFill>
                  <a:schemeClr val="bg1"/>
                </a:solidFill>
                <a:latin typeface="Oswald SemiBold" panose="00000700000000000000" pitchFamily="2" charset="0"/>
              </a:rPr>
              <a:t>These are some platforms &amp; websites which helped </a:t>
            </a:r>
            <a:r>
              <a:rPr lang="en-US" dirty="0">
                <a:ln w="0"/>
                <a:solidFill>
                  <a:schemeClr val="bg1"/>
                </a:solidFill>
                <a:latin typeface="Oswald SemiBold" panose="00000700000000000000" pitchFamily="2" charset="0"/>
              </a:rPr>
              <a:t>me</a:t>
            </a:r>
            <a:r>
              <a:rPr lang="en-US" cap="none" spc="0" dirty="0">
                <a:ln w="0"/>
                <a:solidFill>
                  <a:schemeClr val="bg1"/>
                </a:solidFill>
                <a:latin typeface="Oswald SemiBold" panose="00000700000000000000" pitchFamily="2" charset="0"/>
              </a:rPr>
              <a:t> to find data and knowledge to complete my  </a:t>
            </a:r>
            <a:r>
              <a:rPr lang="en-IN" cap="none" spc="0" dirty="0">
                <a:ln w="0"/>
                <a:solidFill>
                  <a:schemeClr val="bg1"/>
                </a:solidFill>
                <a:latin typeface="Oswald SemiBold" panose="00000700000000000000" pitchFamily="2" charset="0"/>
              </a:rPr>
              <a:t>project</a:t>
            </a:r>
            <a:r>
              <a:rPr lang="en-US" cap="none" spc="0" dirty="0">
                <a:ln w="0"/>
                <a:solidFill>
                  <a:schemeClr val="bg1"/>
                </a:solidFill>
                <a:latin typeface="Oswald SemiBold" panose="00000700000000000000" pitchFamily="2" charset="0"/>
              </a:rPr>
              <a:t>.</a:t>
            </a:r>
          </a:p>
        </p:txBody>
      </p:sp>
      <p:pic>
        <p:nvPicPr>
          <p:cNvPr id="41" name="Picture 40">
            <a:extLst>
              <a:ext uri="{FF2B5EF4-FFF2-40B4-BE49-F238E27FC236}">
                <a16:creationId xmlns:a16="http://schemas.microsoft.com/office/drawing/2014/main" id="{8BB5CDE7-B892-25F7-BDE3-C1D349AFA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8210" y="1383715"/>
            <a:ext cx="1025853" cy="1025853"/>
          </a:xfrm>
          <a:prstGeom prst="rect">
            <a:avLst/>
          </a:prstGeom>
        </p:spPr>
      </p:pic>
      <p:pic>
        <p:nvPicPr>
          <p:cNvPr id="48" name="Picture 47">
            <a:extLst>
              <a:ext uri="{FF2B5EF4-FFF2-40B4-BE49-F238E27FC236}">
                <a16:creationId xmlns:a16="http://schemas.microsoft.com/office/drawing/2014/main" id="{5A42421D-0C93-D043-33DF-BEC6285207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674" y="3357338"/>
            <a:ext cx="1019702" cy="1019702"/>
          </a:xfrm>
          <a:prstGeom prst="rect">
            <a:avLst/>
          </a:prstGeom>
        </p:spPr>
      </p:pic>
      <p:sp>
        <p:nvSpPr>
          <p:cNvPr id="49" name="Rectangle: Rounded Corners 48">
            <a:extLst>
              <a:ext uri="{FF2B5EF4-FFF2-40B4-BE49-F238E27FC236}">
                <a16:creationId xmlns:a16="http://schemas.microsoft.com/office/drawing/2014/main" id="{B53A3233-BFB1-F618-659E-4ADD820ED0B1}"/>
              </a:ext>
            </a:extLst>
          </p:cNvPr>
          <p:cNvSpPr/>
          <p:nvPr/>
        </p:nvSpPr>
        <p:spPr>
          <a:xfrm>
            <a:off x="663876" y="2528308"/>
            <a:ext cx="1343764" cy="359172"/>
          </a:xfrm>
          <a:prstGeom prst="roundRect">
            <a:avLst>
              <a:gd name="adj" fmla="val 36468"/>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B256C46F-F261-B5B8-9E45-AB3A7E6FD1CD}"/>
              </a:ext>
            </a:extLst>
          </p:cNvPr>
          <p:cNvSpPr/>
          <p:nvPr/>
        </p:nvSpPr>
        <p:spPr>
          <a:xfrm>
            <a:off x="665485" y="2509230"/>
            <a:ext cx="1344150" cy="400110"/>
          </a:xfrm>
          <a:prstGeom prst="rect">
            <a:avLst/>
          </a:prstGeom>
          <a:noFill/>
        </p:spPr>
        <p:txBody>
          <a:bodyPr wrap="square" lIns="91440" tIns="45720" rIns="91440" bIns="45720">
            <a:spAutoFit/>
          </a:bodyPr>
          <a:lstStyle/>
          <a:p>
            <a:pPr algn="ctr"/>
            <a:r>
              <a:rPr lang="en-US" sz="1000" b="1" dirty="0">
                <a:ln w="0"/>
                <a:solidFill>
                  <a:srgbClr val="012D5C"/>
                </a:solidFill>
                <a:latin typeface="Oswald SemiBold" panose="00000700000000000000" pitchFamily="2" charset="0"/>
              </a:rPr>
              <a:t>infyspringboard.onwingspan.com</a:t>
            </a:r>
            <a:endParaRPr lang="en-US" sz="1000" b="1" cap="none" spc="0" dirty="0">
              <a:ln w="0"/>
              <a:solidFill>
                <a:srgbClr val="012D5C"/>
              </a:solidFill>
              <a:latin typeface="Oswald SemiBold" panose="00000700000000000000" pitchFamily="2" charset="0"/>
            </a:endParaRPr>
          </a:p>
        </p:txBody>
      </p:sp>
      <p:sp>
        <p:nvSpPr>
          <p:cNvPr id="51" name="Rectangle: Rounded Corners 50">
            <a:extLst>
              <a:ext uri="{FF2B5EF4-FFF2-40B4-BE49-F238E27FC236}">
                <a16:creationId xmlns:a16="http://schemas.microsoft.com/office/drawing/2014/main" id="{EB37B124-F2E1-2261-4486-4B6F7FEAD835}"/>
              </a:ext>
            </a:extLst>
          </p:cNvPr>
          <p:cNvSpPr/>
          <p:nvPr/>
        </p:nvSpPr>
        <p:spPr>
          <a:xfrm>
            <a:off x="2173383" y="2528308"/>
            <a:ext cx="1513946" cy="359172"/>
          </a:xfrm>
          <a:prstGeom prst="roundRect">
            <a:avLst>
              <a:gd name="adj" fmla="val 36468"/>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18C5F39E-831B-5937-37FE-D91E7644CE39}"/>
              </a:ext>
            </a:extLst>
          </p:cNvPr>
          <p:cNvSpPr/>
          <p:nvPr/>
        </p:nvSpPr>
        <p:spPr>
          <a:xfrm>
            <a:off x="2142845" y="2551434"/>
            <a:ext cx="1542410" cy="307777"/>
          </a:xfrm>
          <a:prstGeom prst="rect">
            <a:avLst/>
          </a:prstGeom>
          <a:noFill/>
        </p:spPr>
        <p:txBody>
          <a:bodyPr wrap="square" lIns="91440" tIns="45720" rIns="91440" bIns="45720">
            <a:spAutoFit/>
          </a:bodyPr>
          <a:lstStyle/>
          <a:p>
            <a:pPr algn="ctr"/>
            <a:r>
              <a:rPr lang="en-US" b="1" cap="none" spc="0" dirty="0">
                <a:ln w="0"/>
                <a:solidFill>
                  <a:srgbClr val="012D5C"/>
                </a:solidFill>
                <a:latin typeface="Oswald SemiBold" panose="00000700000000000000" pitchFamily="2" charset="0"/>
              </a:rPr>
              <a:t>edx.org</a:t>
            </a:r>
          </a:p>
        </p:txBody>
      </p:sp>
      <p:sp>
        <p:nvSpPr>
          <p:cNvPr id="53" name="Rectangle: Rounded Corners 52">
            <a:extLst>
              <a:ext uri="{FF2B5EF4-FFF2-40B4-BE49-F238E27FC236}">
                <a16:creationId xmlns:a16="http://schemas.microsoft.com/office/drawing/2014/main" id="{DF9DAAE3-C678-26C6-074E-B7146C689B96}"/>
              </a:ext>
            </a:extLst>
          </p:cNvPr>
          <p:cNvSpPr/>
          <p:nvPr/>
        </p:nvSpPr>
        <p:spPr>
          <a:xfrm>
            <a:off x="3996194" y="2527701"/>
            <a:ext cx="1259580" cy="359172"/>
          </a:xfrm>
          <a:prstGeom prst="roundRect">
            <a:avLst>
              <a:gd name="adj" fmla="val 36468"/>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54" name="Rectangle 53">
            <a:extLst>
              <a:ext uri="{FF2B5EF4-FFF2-40B4-BE49-F238E27FC236}">
                <a16:creationId xmlns:a16="http://schemas.microsoft.com/office/drawing/2014/main" id="{561F45A7-6508-58A1-8279-94233DF41F99}"/>
              </a:ext>
            </a:extLst>
          </p:cNvPr>
          <p:cNvSpPr/>
          <p:nvPr/>
        </p:nvSpPr>
        <p:spPr>
          <a:xfrm>
            <a:off x="3849725" y="2551434"/>
            <a:ext cx="1542410" cy="307777"/>
          </a:xfrm>
          <a:prstGeom prst="rect">
            <a:avLst/>
          </a:prstGeom>
          <a:noFill/>
        </p:spPr>
        <p:txBody>
          <a:bodyPr wrap="square" lIns="91440" tIns="45720" rIns="91440" bIns="45720">
            <a:spAutoFit/>
          </a:bodyPr>
          <a:lstStyle/>
          <a:p>
            <a:pPr algn="ctr"/>
            <a:r>
              <a:rPr lang="en-US" b="1" dirty="0">
                <a:ln w="0"/>
                <a:solidFill>
                  <a:srgbClr val="012D5C"/>
                </a:solidFill>
                <a:latin typeface="Oswald SemiBold" panose="00000700000000000000" pitchFamily="2" charset="0"/>
              </a:rPr>
              <a:t>Coursera</a:t>
            </a:r>
            <a:r>
              <a:rPr lang="en-US" b="1" cap="none" spc="0" dirty="0">
                <a:ln w="0"/>
                <a:solidFill>
                  <a:srgbClr val="012D5C"/>
                </a:solidFill>
                <a:latin typeface="Oswald SemiBold" panose="00000700000000000000" pitchFamily="2" charset="0"/>
              </a:rPr>
              <a:t>.org</a:t>
            </a:r>
          </a:p>
        </p:txBody>
      </p:sp>
      <p:sp>
        <p:nvSpPr>
          <p:cNvPr id="55" name="Rectangle: Rounded Corners 54">
            <a:extLst>
              <a:ext uri="{FF2B5EF4-FFF2-40B4-BE49-F238E27FC236}">
                <a16:creationId xmlns:a16="http://schemas.microsoft.com/office/drawing/2014/main" id="{34BE07CE-3082-916D-E62E-167D57B2EED6}"/>
              </a:ext>
            </a:extLst>
          </p:cNvPr>
          <p:cNvSpPr/>
          <p:nvPr/>
        </p:nvSpPr>
        <p:spPr>
          <a:xfrm>
            <a:off x="5379377" y="2527701"/>
            <a:ext cx="1741868" cy="359172"/>
          </a:xfrm>
          <a:prstGeom prst="roundRect">
            <a:avLst>
              <a:gd name="adj" fmla="val 36468"/>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8D92975D-13E9-3066-3C4F-EE75F8CAE9DD}"/>
              </a:ext>
            </a:extLst>
          </p:cNvPr>
          <p:cNvSpPr/>
          <p:nvPr/>
        </p:nvSpPr>
        <p:spPr>
          <a:xfrm>
            <a:off x="5251917" y="2544288"/>
            <a:ext cx="1984228" cy="307777"/>
          </a:xfrm>
          <a:prstGeom prst="rect">
            <a:avLst/>
          </a:prstGeom>
          <a:noFill/>
        </p:spPr>
        <p:txBody>
          <a:bodyPr wrap="square" lIns="91440" tIns="45720" rIns="91440" bIns="45720">
            <a:spAutoFit/>
          </a:bodyPr>
          <a:lstStyle/>
          <a:p>
            <a:pPr algn="ctr"/>
            <a:r>
              <a:rPr lang="en-US" b="1" dirty="0">
                <a:ln w="0"/>
                <a:solidFill>
                  <a:srgbClr val="012D5C"/>
                </a:solidFill>
                <a:latin typeface="Oswald SemiBold" panose="00000700000000000000" pitchFamily="2" charset="0"/>
              </a:rPr>
              <a:t>kaggle</a:t>
            </a:r>
            <a:r>
              <a:rPr lang="en-US" b="1" cap="none" spc="0" dirty="0">
                <a:ln w="0"/>
                <a:solidFill>
                  <a:srgbClr val="012D5C"/>
                </a:solidFill>
                <a:latin typeface="Oswald SemiBold" panose="00000700000000000000" pitchFamily="2" charset="0"/>
              </a:rPr>
              <a:t>.com</a:t>
            </a:r>
          </a:p>
        </p:txBody>
      </p:sp>
      <p:sp>
        <p:nvSpPr>
          <p:cNvPr id="57" name="Rectangle: Rounded Corners 56">
            <a:extLst>
              <a:ext uri="{FF2B5EF4-FFF2-40B4-BE49-F238E27FC236}">
                <a16:creationId xmlns:a16="http://schemas.microsoft.com/office/drawing/2014/main" id="{A5662270-6168-4609-15CD-CB150EF785D0}"/>
              </a:ext>
            </a:extLst>
          </p:cNvPr>
          <p:cNvSpPr/>
          <p:nvPr/>
        </p:nvSpPr>
        <p:spPr>
          <a:xfrm>
            <a:off x="7249562" y="2527701"/>
            <a:ext cx="1324890" cy="359172"/>
          </a:xfrm>
          <a:prstGeom prst="roundRect">
            <a:avLst>
              <a:gd name="adj" fmla="val 36468"/>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58" name="Rectangle 57">
            <a:extLst>
              <a:ext uri="{FF2B5EF4-FFF2-40B4-BE49-F238E27FC236}">
                <a16:creationId xmlns:a16="http://schemas.microsoft.com/office/drawing/2014/main" id="{09BA3DFA-F983-86FB-4C8C-A5A0EE196C7C}"/>
              </a:ext>
            </a:extLst>
          </p:cNvPr>
          <p:cNvSpPr/>
          <p:nvPr/>
        </p:nvSpPr>
        <p:spPr>
          <a:xfrm>
            <a:off x="7131293" y="2541162"/>
            <a:ext cx="1542410" cy="369332"/>
          </a:xfrm>
          <a:prstGeom prst="rect">
            <a:avLst/>
          </a:prstGeom>
          <a:noFill/>
        </p:spPr>
        <p:txBody>
          <a:bodyPr wrap="square" lIns="91440" tIns="45720" rIns="91440" bIns="45720">
            <a:spAutoFit/>
          </a:bodyPr>
          <a:lstStyle/>
          <a:p>
            <a:pPr algn="ctr"/>
            <a:r>
              <a:rPr lang="en-US" b="1" cap="none" spc="0" dirty="0">
                <a:ln w="0"/>
                <a:solidFill>
                  <a:srgbClr val="012D5C"/>
                </a:solidFill>
                <a:latin typeface="Oswald SemiBold" panose="00000700000000000000" pitchFamily="2" charset="0"/>
              </a:rPr>
              <a:t>google.com</a:t>
            </a:r>
          </a:p>
        </p:txBody>
      </p:sp>
      <p:sp>
        <p:nvSpPr>
          <p:cNvPr id="59" name="Rectangle: Rounded Corners 58">
            <a:extLst>
              <a:ext uri="{FF2B5EF4-FFF2-40B4-BE49-F238E27FC236}">
                <a16:creationId xmlns:a16="http://schemas.microsoft.com/office/drawing/2014/main" id="{678DE8CF-388A-B732-3508-B4FEA7815495}"/>
              </a:ext>
            </a:extLst>
          </p:cNvPr>
          <p:cNvSpPr/>
          <p:nvPr/>
        </p:nvSpPr>
        <p:spPr>
          <a:xfrm>
            <a:off x="568493" y="4511469"/>
            <a:ext cx="1513946" cy="333772"/>
          </a:xfrm>
          <a:prstGeom prst="roundRect">
            <a:avLst>
              <a:gd name="adj" fmla="val 36468"/>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60" name="Rectangle 59">
            <a:extLst>
              <a:ext uri="{FF2B5EF4-FFF2-40B4-BE49-F238E27FC236}">
                <a16:creationId xmlns:a16="http://schemas.microsoft.com/office/drawing/2014/main" id="{FC1511F8-0D4B-136A-8D81-23CB6F9B7679}"/>
              </a:ext>
            </a:extLst>
          </p:cNvPr>
          <p:cNvSpPr/>
          <p:nvPr/>
        </p:nvSpPr>
        <p:spPr>
          <a:xfrm>
            <a:off x="547725" y="4529508"/>
            <a:ext cx="1542410" cy="369332"/>
          </a:xfrm>
          <a:prstGeom prst="rect">
            <a:avLst/>
          </a:prstGeom>
          <a:noFill/>
        </p:spPr>
        <p:txBody>
          <a:bodyPr wrap="square" lIns="91440" tIns="45720" rIns="91440" bIns="45720">
            <a:spAutoFit/>
          </a:bodyPr>
          <a:lstStyle/>
          <a:p>
            <a:pPr algn="ctr"/>
            <a:r>
              <a:rPr lang="en-US" b="1" dirty="0">
                <a:ln w="0"/>
                <a:solidFill>
                  <a:srgbClr val="012D5C"/>
                </a:solidFill>
                <a:latin typeface="Oswald SemiBold" panose="00000700000000000000" pitchFamily="2" charset="0"/>
              </a:rPr>
              <a:t>y</a:t>
            </a:r>
            <a:r>
              <a:rPr lang="en-US" b="1" cap="none" spc="0" dirty="0">
                <a:ln w="0"/>
                <a:solidFill>
                  <a:srgbClr val="012D5C"/>
                </a:solidFill>
                <a:latin typeface="Oswald SemiBold" panose="00000700000000000000" pitchFamily="2" charset="0"/>
              </a:rPr>
              <a:t>outube.com</a:t>
            </a:r>
          </a:p>
        </p:txBody>
      </p:sp>
      <p:sp>
        <p:nvSpPr>
          <p:cNvPr id="61" name="Rectangle: Rounded Corners 60">
            <a:extLst>
              <a:ext uri="{FF2B5EF4-FFF2-40B4-BE49-F238E27FC236}">
                <a16:creationId xmlns:a16="http://schemas.microsoft.com/office/drawing/2014/main" id="{AC8C9171-D62D-711B-0F5B-ABC57FF915F5}"/>
              </a:ext>
            </a:extLst>
          </p:cNvPr>
          <p:cNvSpPr/>
          <p:nvPr/>
        </p:nvSpPr>
        <p:spPr>
          <a:xfrm>
            <a:off x="2267385" y="4505185"/>
            <a:ext cx="1287371" cy="359172"/>
          </a:xfrm>
          <a:prstGeom prst="roundRect">
            <a:avLst>
              <a:gd name="adj" fmla="val 36468"/>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62" name="Rectangle 61">
            <a:extLst>
              <a:ext uri="{FF2B5EF4-FFF2-40B4-BE49-F238E27FC236}">
                <a16:creationId xmlns:a16="http://schemas.microsoft.com/office/drawing/2014/main" id="{5C9E44B6-2390-437F-75A2-052159C3D023}"/>
              </a:ext>
            </a:extLst>
          </p:cNvPr>
          <p:cNvSpPr/>
          <p:nvPr/>
        </p:nvSpPr>
        <p:spPr>
          <a:xfrm>
            <a:off x="2270712" y="4530323"/>
            <a:ext cx="1270724" cy="307777"/>
          </a:xfrm>
          <a:prstGeom prst="rect">
            <a:avLst/>
          </a:prstGeom>
          <a:noFill/>
        </p:spPr>
        <p:txBody>
          <a:bodyPr wrap="square" lIns="91440" tIns="45720" rIns="91440" bIns="45720">
            <a:spAutoFit/>
          </a:bodyPr>
          <a:lstStyle/>
          <a:p>
            <a:pPr algn="ctr"/>
            <a:r>
              <a:rPr lang="en-US" b="1" dirty="0">
                <a:ln w="0"/>
                <a:solidFill>
                  <a:srgbClr val="012D5C"/>
                </a:solidFill>
                <a:latin typeface="Oswald SemiBold" panose="00000700000000000000" pitchFamily="2" charset="0"/>
              </a:rPr>
              <a:t>datacamp</a:t>
            </a:r>
            <a:r>
              <a:rPr lang="en-US" b="1" cap="none" spc="0" dirty="0">
                <a:ln w="0"/>
                <a:solidFill>
                  <a:srgbClr val="012D5C"/>
                </a:solidFill>
                <a:latin typeface="Oswald SemiBold" panose="00000700000000000000" pitchFamily="2" charset="0"/>
              </a:rPr>
              <a:t>.com</a:t>
            </a:r>
          </a:p>
        </p:txBody>
      </p:sp>
      <p:sp>
        <p:nvSpPr>
          <p:cNvPr id="63" name="Rectangle: Rounded Corners 62">
            <a:extLst>
              <a:ext uri="{FF2B5EF4-FFF2-40B4-BE49-F238E27FC236}">
                <a16:creationId xmlns:a16="http://schemas.microsoft.com/office/drawing/2014/main" id="{2E5AD931-F280-EF3E-2998-C4A5B12C8C7F}"/>
              </a:ext>
            </a:extLst>
          </p:cNvPr>
          <p:cNvSpPr/>
          <p:nvPr/>
        </p:nvSpPr>
        <p:spPr>
          <a:xfrm>
            <a:off x="3834028" y="4505185"/>
            <a:ext cx="1573803" cy="359172"/>
          </a:xfrm>
          <a:prstGeom prst="roundRect">
            <a:avLst>
              <a:gd name="adj" fmla="val 36468"/>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9792" name="Rectangle 9791">
            <a:extLst>
              <a:ext uri="{FF2B5EF4-FFF2-40B4-BE49-F238E27FC236}">
                <a16:creationId xmlns:a16="http://schemas.microsoft.com/office/drawing/2014/main" id="{81F717E4-370E-9503-8420-73A8CD24E5F6}"/>
              </a:ext>
            </a:extLst>
          </p:cNvPr>
          <p:cNvSpPr/>
          <p:nvPr/>
        </p:nvSpPr>
        <p:spPr>
          <a:xfrm>
            <a:off x="3789363" y="4526629"/>
            <a:ext cx="1638260" cy="307777"/>
          </a:xfrm>
          <a:prstGeom prst="rect">
            <a:avLst/>
          </a:prstGeom>
          <a:noFill/>
        </p:spPr>
        <p:txBody>
          <a:bodyPr wrap="square" lIns="91440" tIns="45720" rIns="91440" bIns="45720">
            <a:spAutoFit/>
          </a:bodyPr>
          <a:lstStyle/>
          <a:p>
            <a:pPr algn="ctr"/>
            <a:r>
              <a:rPr lang="en-US" b="1" dirty="0">
                <a:ln w="0"/>
                <a:solidFill>
                  <a:srgbClr val="012D5C"/>
                </a:solidFill>
                <a:latin typeface="Oswald SemiBold" panose="00000700000000000000" pitchFamily="2" charset="0"/>
              </a:rPr>
              <a:t>realpython.com</a:t>
            </a:r>
            <a:endParaRPr lang="en-US" b="1" cap="none" spc="0" dirty="0">
              <a:ln w="0"/>
              <a:solidFill>
                <a:srgbClr val="012D5C"/>
              </a:solidFill>
              <a:latin typeface="Oswald SemiBold" panose="00000700000000000000" pitchFamily="2" charset="0"/>
            </a:endParaRPr>
          </a:p>
        </p:txBody>
      </p:sp>
      <p:sp>
        <p:nvSpPr>
          <p:cNvPr id="9793" name="Rectangle: Rounded Corners 9792">
            <a:extLst>
              <a:ext uri="{FF2B5EF4-FFF2-40B4-BE49-F238E27FC236}">
                <a16:creationId xmlns:a16="http://schemas.microsoft.com/office/drawing/2014/main" id="{9CB735D4-F5BD-CFD7-B960-3BDA65BF740A}"/>
              </a:ext>
            </a:extLst>
          </p:cNvPr>
          <p:cNvSpPr/>
          <p:nvPr/>
        </p:nvSpPr>
        <p:spPr>
          <a:xfrm>
            <a:off x="5548161" y="4513202"/>
            <a:ext cx="1573803" cy="359172"/>
          </a:xfrm>
          <a:prstGeom prst="roundRect">
            <a:avLst>
              <a:gd name="adj" fmla="val 36468"/>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9794" name="TextBox 9793">
            <a:extLst>
              <a:ext uri="{FF2B5EF4-FFF2-40B4-BE49-F238E27FC236}">
                <a16:creationId xmlns:a16="http://schemas.microsoft.com/office/drawing/2014/main" id="{87AD586F-D847-8999-C2EC-FBDF1BD0DDC4}"/>
              </a:ext>
            </a:extLst>
          </p:cNvPr>
          <p:cNvSpPr txBox="1"/>
          <p:nvPr/>
        </p:nvSpPr>
        <p:spPr>
          <a:xfrm>
            <a:off x="5499336" y="4540523"/>
            <a:ext cx="1672660" cy="307777"/>
          </a:xfrm>
          <a:prstGeom prst="rect">
            <a:avLst/>
          </a:prstGeom>
          <a:noFill/>
        </p:spPr>
        <p:txBody>
          <a:bodyPr wrap="square">
            <a:spAutoFit/>
          </a:bodyPr>
          <a:lstStyle/>
          <a:p>
            <a:pPr algn="ctr"/>
            <a:r>
              <a:rPr lang="en-US" b="1" dirty="0">
                <a:ln w="0"/>
                <a:solidFill>
                  <a:srgbClr val="012D5C"/>
                </a:solidFill>
                <a:latin typeface="Oswald SemiBold" panose="00000700000000000000" pitchFamily="2" charset="0"/>
              </a:rPr>
              <a:t>archive.ics.uci.edu</a:t>
            </a:r>
            <a:endParaRPr lang="en-US" b="1" cap="none" spc="0" dirty="0">
              <a:ln w="0"/>
              <a:solidFill>
                <a:srgbClr val="012D5C"/>
              </a:solidFill>
              <a:latin typeface="Oswald SemiBold" panose="00000700000000000000" pitchFamily="2" charset="0"/>
            </a:endParaRPr>
          </a:p>
        </p:txBody>
      </p:sp>
      <p:sp>
        <p:nvSpPr>
          <p:cNvPr id="9797" name="Rectangle: Rounded Corners 9796">
            <a:extLst>
              <a:ext uri="{FF2B5EF4-FFF2-40B4-BE49-F238E27FC236}">
                <a16:creationId xmlns:a16="http://schemas.microsoft.com/office/drawing/2014/main" id="{9D33CF32-3E8D-AE5C-3565-BCB7D173AC99}"/>
              </a:ext>
            </a:extLst>
          </p:cNvPr>
          <p:cNvSpPr/>
          <p:nvPr/>
        </p:nvSpPr>
        <p:spPr>
          <a:xfrm>
            <a:off x="7331598" y="4488119"/>
            <a:ext cx="1259580" cy="359172"/>
          </a:xfrm>
          <a:prstGeom prst="roundRect">
            <a:avLst>
              <a:gd name="adj" fmla="val 36468"/>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798" name="TextBox 9797">
            <a:extLst>
              <a:ext uri="{FF2B5EF4-FFF2-40B4-BE49-F238E27FC236}">
                <a16:creationId xmlns:a16="http://schemas.microsoft.com/office/drawing/2014/main" id="{8FA7E969-6786-BAFD-8DAC-0D0EBCD9CECD}"/>
              </a:ext>
            </a:extLst>
          </p:cNvPr>
          <p:cNvSpPr txBox="1"/>
          <p:nvPr/>
        </p:nvSpPr>
        <p:spPr>
          <a:xfrm>
            <a:off x="7327991" y="4517077"/>
            <a:ext cx="1248644" cy="307777"/>
          </a:xfrm>
          <a:prstGeom prst="rect">
            <a:avLst/>
          </a:prstGeom>
          <a:noFill/>
        </p:spPr>
        <p:txBody>
          <a:bodyPr wrap="square">
            <a:spAutoFit/>
          </a:bodyPr>
          <a:lstStyle/>
          <a:p>
            <a:pPr algn="ctr"/>
            <a:r>
              <a:rPr lang="en-US" b="1" cap="none" spc="0" dirty="0">
                <a:ln w="0"/>
                <a:solidFill>
                  <a:srgbClr val="012D5C"/>
                </a:solidFill>
                <a:latin typeface="Oswald SemiBold" panose="00000700000000000000" pitchFamily="2" charset="0"/>
              </a:rPr>
              <a:t>VS Code</a:t>
            </a:r>
          </a:p>
        </p:txBody>
      </p:sp>
      <p:pic>
        <p:nvPicPr>
          <p:cNvPr id="1026" name="Picture 2">
            <a:extLst>
              <a:ext uri="{FF2B5EF4-FFF2-40B4-BE49-F238E27FC236}">
                <a16:creationId xmlns:a16="http://schemas.microsoft.com/office/drawing/2014/main" id="{C4F35488-DF22-E46A-9EF8-CA394050D5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2557" y="1433405"/>
            <a:ext cx="1019701" cy="976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X Free Online Course New Logo PNG vector in SVG, PDF, AI, CDR format">
            <a:extLst>
              <a:ext uri="{FF2B5EF4-FFF2-40B4-BE49-F238E27FC236}">
                <a16:creationId xmlns:a16="http://schemas.microsoft.com/office/drawing/2014/main" id="{80B08F02-901D-6B38-6E5E-391F6DE1DF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4579" y="1433940"/>
            <a:ext cx="1058006" cy="9805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fosys Springboard">
            <a:extLst>
              <a:ext uri="{FF2B5EF4-FFF2-40B4-BE49-F238E27FC236}">
                <a16:creationId xmlns:a16="http://schemas.microsoft.com/office/drawing/2014/main" id="{60F5DB83-D020-99C0-AD1B-7323D024F7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887" y="1447250"/>
            <a:ext cx="1008086" cy="9753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aggle: everything you need to know about this platform">
            <a:extLst>
              <a:ext uri="{FF2B5EF4-FFF2-40B4-BE49-F238E27FC236}">
                <a16:creationId xmlns:a16="http://schemas.microsoft.com/office/drawing/2014/main" id="{A2366114-26F8-55B9-1F20-724B7DC0EB6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379" r="23686"/>
          <a:stretch/>
        </p:blipFill>
        <p:spPr bwMode="auto">
          <a:xfrm>
            <a:off x="5701093" y="1436208"/>
            <a:ext cx="1019701" cy="9828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taCamp | Data, AI and Coding - Apps on Google Play">
            <a:extLst>
              <a:ext uri="{FF2B5EF4-FFF2-40B4-BE49-F238E27FC236}">
                <a16:creationId xmlns:a16="http://schemas.microsoft.com/office/drawing/2014/main" id="{C24650F7-A1BA-D02F-3C99-899C14858F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2201" y="3245354"/>
            <a:ext cx="1257738" cy="12577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al Python · GitHub">
            <a:extLst>
              <a:ext uri="{FF2B5EF4-FFF2-40B4-BE49-F238E27FC236}">
                <a16:creationId xmlns:a16="http://schemas.microsoft.com/office/drawing/2014/main" id="{F27BB91C-4E6E-BBB0-AA9C-8F1FBFF22F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32847" y="3379107"/>
            <a:ext cx="976164" cy="97616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rimary Logos // Brand // UC Irvine">
            <a:extLst>
              <a:ext uri="{FF2B5EF4-FFF2-40B4-BE49-F238E27FC236}">
                <a16:creationId xmlns:a16="http://schemas.microsoft.com/office/drawing/2014/main" id="{E1564747-457E-F46D-02FC-C08648B7FF8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287" r="10023"/>
          <a:stretch/>
        </p:blipFill>
        <p:spPr bwMode="auto">
          <a:xfrm>
            <a:off x="5801230" y="3398356"/>
            <a:ext cx="1058007" cy="97216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Visual Studio Code icon PNG and SVG Vector Free Download">
            <a:extLst>
              <a:ext uri="{FF2B5EF4-FFF2-40B4-BE49-F238E27FC236}">
                <a16:creationId xmlns:a16="http://schemas.microsoft.com/office/drawing/2014/main" id="{149516F1-793D-23B7-0B05-01E44987728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4327" y="3379107"/>
            <a:ext cx="975360" cy="97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853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pic>
        <p:nvPicPr>
          <p:cNvPr id="9" name="Picture 8">
            <a:extLst>
              <a:ext uri="{FF2B5EF4-FFF2-40B4-BE49-F238E27FC236}">
                <a16:creationId xmlns:a16="http://schemas.microsoft.com/office/drawing/2014/main" id="{200D1B44-6016-A987-D103-4FC85B2586FB}"/>
              </a:ext>
            </a:extLst>
          </p:cNvPr>
          <p:cNvPicPr>
            <a:picLocks noChangeAspect="1"/>
          </p:cNvPicPr>
          <p:nvPr/>
        </p:nvPicPr>
        <p:blipFill>
          <a:blip r:embed="rId3"/>
          <a:stretch>
            <a:fillRect/>
          </a:stretch>
        </p:blipFill>
        <p:spPr>
          <a:xfrm>
            <a:off x="0" y="367281"/>
            <a:ext cx="4275550" cy="1548989"/>
          </a:xfrm>
          <a:prstGeom prst="rect">
            <a:avLst/>
          </a:prstGeom>
        </p:spPr>
      </p:pic>
      <p:pic>
        <p:nvPicPr>
          <p:cNvPr id="11" name="Picture 10">
            <a:extLst>
              <a:ext uri="{FF2B5EF4-FFF2-40B4-BE49-F238E27FC236}">
                <a16:creationId xmlns:a16="http://schemas.microsoft.com/office/drawing/2014/main" id="{4AE64AD5-9A39-D94E-5006-C583797E262E}"/>
              </a:ext>
            </a:extLst>
          </p:cNvPr>
          <p:cNvPicPr>
            <a:picLocks noChangeAspect="1"/>
          </p:cNvPicPr>
          <p:nvPr/>
        </p:nvPicPr>
        <p:blipFill>
          <a:blip r:embed="rId4"/>
          <a:stretch>
            <a:fillRect/>
          </a:stretch>
        </p:blipFill>
        <p:spPr>
          <a:xfrm>
            <a:off x="5083270" y="367281"/>
            <a:ext cx="4060730" cy="1576571"/>
          </a:xfrm>
          <a:prstGeom prst="rect">
            <a:avLst/>
          </a:prstGeom>
        </p:spPr>
      </p:pic>
      <p:pic>
        <p:nvPicPr>
          <p:cNvPr id="13" name="Picture 12">
            <a:extLst>
              <a:ext uri="{FF2B5EF4-FFF2-40B4-BE49-F238E27FC236}">
                <a16:creationId xmlns:a16="http://schemas.microsoft.com/office/drawing/2014/main" id="{EBA4378E-F15E-1638-9F52-A86023D23D8C}"/>
              </a:ext>
            </a:extLst>
          </p:cNvPr>
          <p:cNvPicPr>
            <a:picLocks noChangeAspect="1"/>
          </p:cNvPicPr>
          <p:nvPr/>
        </p:nvPicPr>
        <p:blipFill>
          <a:blip r:embed="rId5"/>
          <a:stretch>
            <a:fillRect/>
          </a:stretch>
        </p:blipFill>
        <p:spPr>
          <a:xfrm>
            <a:off x="0" y="2026920"/>
            <a:ext cx="4275550" cy="1458888"/>
          </a:xfrm>
          <a:prstGeom prst="rect">
            <a:avLst/>
          </a:prstGeom>
        </p:spPr>
      </p:pic>
      <p:pic>
        <p:nvPicPr>
          <p:cNvPr id="15" name="Picture 14">
            <a:extLst>
              <a:ext uri="{FF2B5EF4-FFF2-40B4-BE49-F238E27FC236}">
                <a16:creationId xmlns:a16="http://schemas.microsoft.com/office/drawing/2014/main" id="{F0743EDA-965E-E1AE-4BE8-3FC65B524D99}"/>
              </a:ext>
            </a:extLst>
          </p:cNvPr>
          <p:cNvPicPr>
            <a:picLocks noChangeAspect="1"/>
          </p:cNvPicPr>
          <p:nvPr/>
        </p:nvPicPr>
        <p:blipFill>
          <a:blip r:embed="rId6"/>
          <a:stretch>
            <a:fillRect/>
          </a:stretch>
        </p:blipFill>
        <p:spPr>
          <a:xfrm>
            <a:off x="5083270" y="2026920"/>
            <a:ext cx="4060730" cy="1458888"/>
          </a:xfrm>
          <a:prstGeom prst="rect">
            <a:avLst/>
          </a:prstGeom>
        </p:spPr>
      </p:pic>
      <p:pic>
        <p:nvPicPr>
          <p:cNvPr id="17" name="Picture 16">
            <a:extLst>
              <a:ext uri="{FF2B5EF4-FFF2-40B4-BE49-F238E27FC236}">
                <a16:creationId xmlns:a16="http://schemas.microsoft.com/office/drawing/2014/main" id="{2B2DA792-118B-F20F-AAC0-19A913586DE9}"/>
              </a:ext>
            </a:extLst>
          </p:cNvPr>
          <p:cNvPicPr>
            <a:picLocks noChangeAspect="1"/>
          </p:cNvPicPr>
          <p:nvPr/>
        </p:nvPicPr>
        <p:blipFill>
          <a:blip r:embed="rId7"/>
          <a:stretch>
            <a:fillRect/>
          </a:stretch>
        </p:blipFill>
        <p:spPr>
          <a:xfrm>
            <a:off x="0" y="3596457"/>
            <a:ext cx="4275550" cy="1458887"/>
          </a:xfrm>
          <a:prstGeom prst="rect">
            <a:avLst/>
          </a:prstGeom>
        </p:spPr>
      </p:pic>
      <p:pic>
        <p:nvPicPr>
          <p:cNvPr id="19" name="Picture 18">
            <a:extLst>
              <a:ext uri="{FF2B5EF4-FFF2-40B4-BE49-F238E27FC236}">
                <a16:creationId xmlns:a16="http://schemas.microsoft.com/office/drawing/2014/main" id="{02C40B60-1364-7991-052B-F37AAA5A588C}"/>
              </a:ext>
            </a:extLst>
          </p:cNvPr>
          <p:cNvPicPr>
            <a:picLocks noChangeAspect="1"/>
          </p:cNvPicPr>
          <p:nvPr/>
        </p:nvPicPr>
        <p:blipFill>
          <a:blip r:embed="rId8"/>
          <a:stretch>
            <a:fillRect/>
          </a:stretch>
        </p:blipFill>
        <p:spPr>
          <a:xfrm>
            <a:off x="5083270" y="3596457"/>
            <a:ext cx="4060730" cy="1458887"/>
          </a:xfrm>
          <a:prstGeom prst="rect">
            <a:avLst/>
          </a:prstGeom>
        </p:spPr>
      </p:pic>
      <p:sp>
        <p:nvSpPr>
          <p:cNvPr id="2" name="TextBox 1">
            <a:extLst>
              <a:ext uri="{FF2B5EF4-FFF2-40B4-BE49-F238E27FC236}">
                <a16:creationId xmlns:a16="http://schemas.microsoft.com/office/drawing/2014/main" id="{54915A26-4565-28FD-2615-FBF0EA34CA19}"/>
              </a:ext>
            </a:extLst>
          </p:cNvPr>
          <p:cNvSpPr txBox="1"/>
          <p:nvPr/>
        </p:nvSpPr>
        <p:spPr>
          <a:xfrm>
            <a:off x="2884460" y="26171"/>
            <a:ext cx="4546993" cy="323165"/>
          </a:xfrm>
          <a:prstGeom prst="rect">
            <a:avLst/>
          </a:prstGeom>
          <a:noFill/>
        </p:spPr>
        <p:txBody>
          <a:bodyPr wrap="square">
            <a:spAutoFit/>
          </a:bodyPr>
          <a:lstStyle/>
          <a:p>
            <a:pPr marL="441325" indent="-285750">
              <a:buClr>
                <a:srgbClr val="FFFF00"/>
              </a:buClr>
              <a:buSzPct val="100000"/>
              <a:buFont typeface="Wingdings" panose="05000000000000000000" pitchFamily="2" charset="2"/>
              <a:buChar char="q"/>
            </a:pPr>
            <a:r>
              <a:rPr lang="en-US" sz="1500" dirty="0" err="1">
                <a:ln w="0"/>
                <a:solidFill>
                  <a:srgbClr val="FFFF00"/>
                </a:solidFill>
                <a:effectLst>
                  <a:outerShdw blurRad="38100" dist="19050" dir="2700000" algn="tl" rotWithShape="0">
                    <a:schemeClr val="dk1">
                      <a:alpha val="40000"/>
                    </a:schemeClr>
                  </a:outerShdw>
                </a:effectLst>
                <a:latin typeface="Oswald SemiBold" panose="00000700000000000000" pitchFamily="2" charset="0"/>
              </a:rPr>
              <a:t>Anexer</a:t>
            </a:r>
            <a:r>
              <a:rPr lang="en-US" sz="1500" dirty="0">
                <a:ln w="0"/>
                <a:solidFill>
                  <a:srgbClr val="FFFF00"/>
                </a:solidFill>
                <a:effectLst>
                  <a:outerShdw blurRad="38100" dist="19050" dir="2700000" algn="tl" rotWithShape="0">
                    <a:schemeClr val="dk1">
                      <a:alpha val="40000"/>
                    </a:schemeClr>
                  </a:outerShdw>
                </a:effectLst>
                <a:latin typeface="Oswald SemiBold" panose="00000700000000000000" pitchFamily="2" charset="0"/>
              </a:rPr>
              <a:t> : Plot of all model results</a:t>
            </a:r>
            <a:endParaRPr lang="en-US" sz="1500" b="1" cap="none" spc="0" dirty="0">
              <a:ln w="0"/>
              <a:solidFill>
                <a:srgbClr val="FFFF00"/>
              </a:solidFill>
              <a:effectLst>
                <a:outerShdw blurRad="38100" dist="19050" dir="2700000" algn="tl" rotWithShape="0">
                  <a:schemeClr val="dk1">
                    <a:alpha val="40000"/>
                  </a:schemeClr>
                </a:outerShdw>
              </a:effectLst>
              <a:latin typeface="Oswald SemiBold" panose="00000700000000000000" pitchFamily="2" charset="0"/>
            </a:endParaRPr>
          </a:p>
        </p:txBody>
      </p:sp>
    </p:spTree>
    <p:extLst>
      <p:ext uri="{BB962C8B-B14F-4D97-AF65-F5344CB8AC3E}">
        <p14:creationId xmlns:p14="http://schemas.microsoft.com/office/powerpoint/2010/main" val="2708283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
            <a:extLst>
              <a:ext uri="{FF2B5EF4-FFF2-40B4-BE49-F238E27FC236}">
                <a16:creationId xmlns:a16="http://schemas.microsoft.com/office/drawing/2014/main" id="{79F9A8AD-6514-AF76-218B-8C25898C5D86}"/>
              </a:ext>
            </a:extLst>
          </p:cNvPr>
          <p:cNvSpPr txBox="1"/>
          <p:nvPr/>
        </p:nvSpPr>
        <p:spPr>
          <a:xfrm>
            <a:off x="965884" y="792410"/>
            <a:ext cx="7111487" cy="1242007"/>
          </a:xfrm>
          <a:prstGeom prst="rect">
            <a:avLst/>
          </a:prstGeom>
        </p:spPr>
        <p:txBody>
          <a:bodyPr wrap="square" lIns="0" tIns="0" rIns="0" bIns="0" rtlCol="0" anchor="t">
            <a:spAutoFit/>
          </a:bodyPr>
          <a:lstStyle/>
          <a:p>
            <a:pPr algn="ctr">
              <a:lnSpc>
                <a:spcPts val="10510"/>
              </a:lnSpc>
            </a:pPr>
            <a:r>
              <a:rPr lang="en-US" sz="7500" b="1" dirty="0">
                <a:solidFill>
                  <a:schemeClr val="accent1"/>
                </a:solidFill>
                <a:latin typeface="Algerian" panose="04020705040A02060702" pitchFamily="82" charset="0"/>
              </a:rPr>
              <a:t>Thank you!</a:t>
            </a:r>
          </a:p>
        </p:txBody>
      </p:sp>
      <p:sp>
        <p:nvSpPr>
          <p:cNvPr id="9" name="TextBox 2">
            <a:extLst>
              <a:ext uri="{FF2B5EF4-FFF2-40B4-BE49-F238E27FC236}">
                <a16:creationId xmlns:a16="http://schemas.microsoft.com/office/drawing/2014/main" id="{59E45BE6-3B5A-E29A-093C-AA2ECCB9D58D}"/>
              </a:ext>
            </a:extLst>
          </p:cNvPr>
          <p:cNvSpPr txBox="1"/>
          <p:nvPr/>
        </p:nvSpPr>
        <p:spPr>
          <a:xfrm>
            <a:off x="312517" y="1935869"/>
            <a:ext cx="8490030" cy="3113738"/>
          </a:xfrm>
          <a:prstGeom prst="rect">
            <a:avLst/>
          </a:prstGeom>
        </p:spPr>
        <p:txBody>
          <a:bodyPr wrap="square" lIns="0" tIns="0" rIns="0" bIns="0" rtlCol="0" anchor="t">
            <a:spAutoFit/>
          </a:bodyPr>
          <a:lstStyle/>
          <a:p>
            <a:pPr algn="ctr"/>
            <a:r>
              <a:rPr lang="en-US" sz="5426" dirty="0">
                <a:solidFill>
                  <a:schemeClr val="bg1"/>
                </a:solidFill>
                <a:latin typeface="Oswald SemiBold" panose="00000700000000000000" pitchFamily="2" charset="0"/>
              </a:rPr>
              <a:t>  </a:t>
            </a:r>
            <a:r>
              <a:rPr lang="en-US" sz="3000" b="1" dirty="0">
                <a:solidFill>
                  <a:schemeClr val="bg1"/>
                </a:solidFill>
                <a:latin typeface="Oswald SemiBold" panose="00000700000000000000" pitchFamily="2" charset="0"/>
              </a:rPr>
              <a:t>I would like to express my heartfelt gratitude to all the viewers for taking time out of their busy schedules to attend my presentation. Your presence and attention has been invaluable to me.</a:t>
            </a:r>
          </a:p>
          <a:p>
            <a:pPr algn="ctr">
              <a:lnSpc>
                <a:spcPts val="7596"/>
              </a:lnSpc>
            </a:pPr>
            <a:endParaRPr lang="en-US" sz="5426" dirty="0">
              <a:solidFill>
                <a:schemeClr val="bg1"/>
              </a:solidFill>
              <a:latin typeface="Oswald SemiBold" panose="00000700000000000000" pitchFamily="2" charset="0"/>
            </a:endParaRPr>
          </a:p>
        </p:txBody>
      </p:sp>
      <p:sp>
        <p:nvSpPr>
          <p:cNvPr id="11" name="Rectangle 10">
            <a:extLst>
              <a:ext uri="{FF2B5EF4-FFF2-40B4-BE49-F238E27FC236}">
                <a16:creationId xmlns:a16="http://schemas.microsoft.com/office/drawing/2014/main" id="{5EB2AAC1-409E-BDF8-B612-D9727546B00C}"/>
              </a:ext>
            </a:extLst>
          </p:cNvPr>
          <p:cNvSpPr/>
          <p:nvPr/>
        </p:nvSpPr>
        <p:spPr>
          <a:xfrm rot="1654979">
            <a:off x="7701867" y="4588413"/>
            <a:ext cx="2201360" cy="17448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3" name="Rectangle 12">
            <a:extLst>
              <a:ext uri="{FF2B5EF4-FFF2-40B4-BE49-F238E27FC236}">
                <a16:creationId xmlns:a16="http://schemas.microsoft.com/office/drawing/2014/main" id="{33F0BE27-4F9E-689D-4003-923A2C7968AE}"/>
              </a:ext>
            </a:extLst>
          </p:cNvPr>
          <p:cNvSpPr/>
          <p:nvPr/>
        </p:nvSpPr>
        <p:spPr>
          <a:xfrm rot="12623925">
            <a:off x="-954223" y="-1265910"/>
            <a:ext cx="2853229" cy="24558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Tree>
    <p:extLst>
      <p:ext uri="{BB962C8B-B14F-4D97-AF65-F5344CB8AC3E}">
        <p14:creationId xmlns:p14="http://schemas.microsoft.com/office/powerpoint/2010/main" val="1630064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03"/>
        <p:cNvGrpSpPr/>
        <p:nvPr/>
      </p:nvGrpSpPr>
      <p:grpSpPr>
        <a:xfrm>
          <a:off x="0" y="0"/>
          <a:ext cx="0" cy="0"/>
          <a:chOff x="0" y="0"/>
          <a:chExt cx="0" cy="0"/>
        </a:xfrm>
      </p:grpSpPr>
      <p:sp>
        <p:nvSpPr>
          <p:cNvPr id="201" name="Google Shape;201;p42"/>
          <p:cNvSpPr txBox="1">
            <a:spLocks/>
          </p:cNvSpPr>
          <p:nvPr/>
        </p:nvSpPr>
        <p:spPr>
          <a:xfrm>
            <a:off x="832050" y="195089"/>
            <a:ext cx="4823162" cy="55192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3600" dirty="0">
                <a:solidFill>
                  <a:schemeClr val="accent1"/>
                </a:solidFill>
                <a:latin typeface="Oswald SemiBold" panose="00000700000000000000" pitchFamily="2" charset="0"/>
              </a:rPr>
              <a:t>PROBLEM STATEMENT</a:t>
            </a:r>
          </a:p>
        </p:txBody>
      </p:sp>
      <p:cxnSp>
        <p:nvCxnSpPr>
          <p:cNvPr id="9" name="Google Shape;172;p39">
            <a:extLst>
              <a:ext uri="{FF2B5EF4-FFF2-40B4-BE49-F238E27FC236}">
                <a16:creationId xmlns:a16="http://schemas.microsoft.com/office/drawing/2014/main" id="{FA6E45E5-88F2-2A55-E5FA-E7189FC7CC3E}"/>
              </a:ext>
            </a:extLst>
          </p:cNvPr>
          <p:cNvCxnSpPr>
            <a:cxnSpLocks/>
          </p:cNvCxnSpPr>
          <p:nvPr/>
        </p:nvCxnSpPr>
        <p:spPr>
          <a:xfrm>
            <a:off x="527822" y="867497"/>
            <a:ext cx="4244899" cy="0"/>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0" name="Freeform 9">
            <a:extLst>
              <a:ext uri="{FF2B5EF4-FFF2-40B4-BE49-F238E27FC236}">
                <a16:creationId xmlns:a16="http://schemas.microsoft.com/office/drawing/2014/main" id="{6CEF5625-1FDE-A1FF-8AC6-1779F11ED26D}"/>
              </a:ext>
            </a:extLst>
          </p:cNvPr>
          <p:cNvSpPr/>
          <p:nvPr/>
        </p:nvSpPr>
        <p:spPr>
          <a:xfrm>
            <a:off x="654205" y="355041"/>
            <a:ext cx="440119" cy="447842"/>
          </a:xfrm>
          <a:custGeom>
            <a:avLst/>
            <a:gdLst/>
            <a:ahLst/>
            <a:cxnLst/>
            <a:rect l="l" t="t" r="r" b="b"/>
            <a:pathLst>
              <a:path w="1203139" h="1241950">
                <a:moveTo>
                  <a:pt x="0" y="0"/>
                </a:moveTo>
                <a:lnTo>
                  <a:pt x="1203139" y="0"/>
                </a:lnTo>
                <a:lnTo>
                  <a:pt x="1203139" y="1241950"/>
                </a:lnTo>
                <a:lnTo>
                  <a:pt x="0" y="124195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1" name="Rectangle 10">
            <a:extLst>
              <a:ext uri="{FF2B5EF4-FFF2-40B4-BE49-F238E27FC236}">
                <a16:creationId xmlns:a16="http://schemas.microsoft.com/office/drawing/2014/main" id="{D4569E73-ACD9-A169-6FBC-487FA06577C8}"/>
              </a:ext>
            </a:extLst>
          </p:cNvPr>
          <p:cNvSpPr/>
          <p:nvPr/>
        </p:nvSpPr>
        <p:spPr>
          <a:xfrm>
            <a:off x="669073" y="1121343"/>
            <a:ext cx="7895064" cy="3693319"/>
          </a:xfrm>
          <a:prstGeom prst="rect">
            <a:avLst/>
          </a:prstGeom>
          <a:noFill/>
          <a:effectLst/>
        </p:spPr>
        <p:txBody>
          <a:bodyPr wrap="square" lIns="91440" tIns="45720" rIns="91440" bIns="45720">
            <a:spAutoFit/>
          </a:bodyPr>
          <a:lstStyle/>
          <a:p>
            <a:pPr>
              <a:buClr>
                <a:schemeClr val="bg1"/>
              </a:buClr>
            </a:pPr>
            <a:r>
              <a:rPr lang="en-US" sz="1300" dirty="0">
                <a:solidFill>
                  <a:schemeClr val="bg1"/>
                </a:solidFill>
                <a:latin typeface="Oswald SemiBold" panose="00000700000000000000" pitchFamily="2" charset="0"/>
                <a:ea typeface="Cambria Math" panose="02040503050406030204" pitchFamily="18" charset="0"/>
              </a:rPr>
              <a:t>The realm of E-Commerce, demand forecasting plays a pivotal role in ensuring business success. This project aims to develop a demand forecasting model in an E-commerce business that predicts future product demand leveraging time series analysis and multivariate regression based on historical sales data, along with Google Analytics KPIs such as Google clicks and Facebook impressions, which are valuable indicators of customer interest.</a:t>
            </a:r>
          </a:p>
          <a:p>
            <a:pPr>
              <a:buClr>
                <a:schemeClr val="bg1"/>
              </a:buClr>
            </a:pPr>
            <a:endParaRPr lang="en-US" sz="1300" dirty="0">
              <a:solidFill>
                <a:schemeClr val="bg1"/>
              </a:solidFill>
              <a:latin typeface="Oswald SemiBold" panose="00000700000000000000" pitchFamily="2" charset="0"/>
              <a:ea typeface="Cambria Math" panose="02040503050406030204" pitchFamily="18" charset="0"/>
            </a:endParaRPr>
          </a:p>
          <a:p>
            <a:pPr marL="228600" indent="-228600">
              <a:buClr>
                <a:schemeClr val="bg1"/>
              </a:buClr>
              <a:buFont typeface="+mj-lt"/>
              <a:buAutoNum type="arabicPeriod"/>
            </a:pPr>
            <a:r>
              <a:rPr lang="en-US" sz="1300" dirty="0">
                <a:solidFill>
                  <a:schemeClr val="bg1"/>
                </a:solidFill>
                <a:latin typeface="Oswald SemiBold" panose="00000700000000000000" pitchFamily="2" charset="0"/>
                <a:ea typeface="Cambria Math" panose="02040503050406030204" pitchFamily="18" charset="0"/>
              </a:rPr>
              <a:t>Develop a robust model that predicts future product demand using historical sales data and Google Analytics KPIs such as Google clicks and Facebook impressions, ensuring accurate inventory management and sales strategies</a:t>
            </a:r>
          </a:p>
          <a:p>
            <a:pPr marL="228600" indent="-228600">
              <a:buClr>
                <a:schemeClr val="bg1"/>
              </a:buClr>
              <a:buFont typeface="+mj-lt"/>
              <a:buAutoNum type="arabicPeriod"/>
            </a:pPr>
            <a:endParaRPr lang="en-US" sz="1300" dirty="0">
              <a:solidFill>
                <a:schemeClr val="bg1"/>
              </a:solidFill>
              <a:latin typeface="Oswald SemiBold" panose="00000700000000000000" pitchFamily="2" charset="0"/>
              <a:ea typeface="Cambria Math" panose="02040503050406030204" pitchFamily="18" charset="0"/>
            </a:endParaRPr>
          </a:p>
          <a:p>
            <a:pPr marL="228600" indent="-228600">
              <a:buClr>
                <a:schemeClr val="bg1"/>
              </a:buClr>
              <a:buFont typeface="+mj-lt"/>
              <a:buAutoNum type="arabicPeriod"/>
            </a:pPr>
            <a:r>
              <a:rPr lang="en-US" sz="1300" dirty="0">
                <a:solidFill>
                  <a:schemeClr val="bg1"/>
                </a:solidFill>
                <a:latin typeface="Oswald SemiBold" panose="00000700000000000000" pitchFamily="2" charset="0"/>
                <a:ea typeface="Cambria Math" panose="02040503050406030204" pitchFamily="18" charset="0"/>
              </a:rPr>
              <a:t>Identify and analyze significant trends and seasonal patterns in sales data to understand market dynamics and predict recurring events' impact on demand.</a:t>
            </a:r>
          </a:p>
          <a:p>
            <a:pPr marL="228600" indent="-228600">
              <a:buClr>
                <a:schemeClr val="bg1"/>
              </a:buClr>
              <a:buFont typeface="+mj-lt"/>
              <a:buAutoNum type="arabicPeriod"/>
            </a:pPr>
            <a:endParaRPr lang="en-US" sz="1300" dirty="0">
              <a:solidFill>
                <a:schemeClr val="bg1"/>
              </a:solidFill>
              <a:latin typeface="Oswald SemiBold" panose="00000700000000000000" pitchFamily="2" charset="0"/>
              <a:ea typeface="Cambria Math" panose="02040503050406030204" pitchFamily="18" charset="0"/>
            </a:endParaRPr>
          </a:p>
          <a:p>
            <a:pPr marL="228600" indent="-228600">
              <a:buClr>
                <a:schemeClr val="bg1"/>
              </a:buClr>
              <a:buFont typeface="+mj-lt"/>
              <a:buAutoNum type="arabicPeriod"/>
            </a:pPr>
            <a:r>
              <a:rPr lang="en-US" sz="1300" dirty="0">
                <a:solidFill>
                  <a:schemeClr val="bg1"/>
                </a:solidFill>
                <a:latin typeface="Oswald SemiBold" panose="00000700000000000000" pitchFamily="2" charset="0"/>
                <a:ea typeface="Cambria Math" panose="02040503050406030204" pitchFamily="18" charset="0"/>
              </a:rPr>
              <a:t>Evaluate the effectiveness of Google clicks and Facebook impressions on sales, testing hypotheses related to the impact of online advertising and social media marketing on customer behavior.</a:t>
            </a:r>
          </a:p>
          <a:p>
            <a:pPr marL="228600" indent="-228600">
              <a:buClr>
                <a:schemeClr val="bg1"/>
              </a:buClr>
              <a:buFont typeface="+mj-lt"/>
              <a:buAutoNum type="arabicPeriod"/>
            </a:pPr>
            <a:endParaRPr lang="en-US" sz="1300" dirty="0">
              <a:solidFill>
                <a:schemeClr val="bg1"/>
              </a:solidFill>
              <a:latin typeface="Oswald SemiBold" panose="00000700000000000000" pitchFamily="2" charset="0"/>
              <a:ea typeface="Cambria Math" panose="02040503050406030204" pitchFamily="18" charset="0"/>
            </a:endParaRPr>
          </a:p>
          <a:p>
            <a:pPr marL="228600" indent="-228600">
              <a:buClr>
                <a:schemeClr val="bg1"/>
              </a:buClr>
              <a:buFont typeface="+mj-lt"/>
              <a:buAutoNum type="arabicPeriod"/>
            </a:pPr>
            <a:r>
              <a:rPr lang="en-US" sz="1300" dirty="0">
                <a:solidFill>
                  <a:schemeClr val="bg1"/>
                </a:solidFill>
                <a:latin typeface="Oswald SemiBold" panose="00000700000000000000" pitchFamily="2" charset="0"/>
                <a:ea typeface="Cambria Math" panose="02040503050406030204" pitchFamily="18" charset="0"/>
              </a:rPr>
              <a:t>Assess the correlation between past and future values of sales, clicks, and impressions to build effective autoregressive models, and explore the influence of lagged effects on current sales to understand delayed responses to marketing efforts.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19"/>
        <p:cNvGrpSpPr/>
        <p:nvPr/>
      </p:nvGrpSpPr>
      <p:grpSpPr>
        <a:xfrm>
          <a:off x="0" y="0"/>
          <a:ext cx="0" cy="0"/>
          <a:chOff x="0" y="0"/>
          <a:chExt cx="0" cy="0"/>
        </a:xfrm>
      </p:grpSpPr>
      <p:sp>
        <p:nvSpPr>
          <p:cNvPr id="2" name="Google Shape;178;p40">
            <a:extLst>
              <a:ext uri="{FF2B5EF4-FFF2-40B4-BE49-F238E27FC236}">
                <a16:creationId xmlns:a16="http://schemas.microsoft.com/office/drawing/2014/main" id="{F40BBB0C-4EDB-2C6A-E133-B0694D7678E5}"/>
              </a:ext>
            </a:extLst>
          </p:cNvPr>
          <p:cNvSpPr txBox="1">
            <a:spLocks/>
          </p:cNvSpPr>
          <p:nvPr/>
        </p:nvSpPr>
        <p:spPr>
          <a:xfrm>
            <a:off x="1338146" y="298745"/>
            <a:ext cx="301083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3600" dirty="0">
                <a:solidFill>
                  <a:schemeClr val="accent1"/>
                </a:solidFill>
                <a:latin typeface="Oswald SemiBold" panose="00000700000000000000" pitchFamily="2" charset="0"/>
              </a:rPr>
              <a:t>INTRODUCTION</a:t>
            </a:r>
          </a:p>
        </p:txBody>
      </p:sp>
      <p:sp>
        <p:nvSpPr>
          <p:cNvPr id="3" name="Google Shape;182;p40">
            <a:extLst>
              <a:ext uri="{FF2B5EF4-FFF2-40B4-BE49-F238E27FC236}">
                <a16:creationId xmlns:a16="http://schemas.microsoft.com/office/drawing/2014/main" id="{54CE3761-4A0E-4EB4-E625-84F900B5B41E}"/>
              </a:ext>
            </a:extLst>
          </p:cNvPr>
          <p:cNvSpPr txBox="1">
            <a:spLocks/>
          </p:cNvSpPr>
          <p:nvPr/>
        </p:nvSpPr>
        <p:spPr>
          <a:xfrm>
            <a:off x="683429" y="1100256"/>
            <a:ext cx="7650253" cy="364042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500" dirty="0">
                <a:solidFill>
                  <a:schemeClr val="bg1"/>
                </a:solidFill>
                <a:latin typeface="Oswald SemiBold" panose="00000700000000000000" pitchFamily="2" charset="0"/>
              </a:rPr>
              <a:t>In the competitive and fast-paced world of E-Commerce, predicting product demand with accuracy is essential for businesses to thrive. Proper demand forecasting ensures optimal inventory management, reduces operational costs, and enhances customer satisfaction. </a:t>
            </a:r>
          </a:p>
          <a:p>
            <a:endParaRPr lang="en-US" sz="1500" dirty="0">
              <a:solidFill>
                <a:schemeClr val="bg1"/>
              </a:solidFill>
              <a:latin typeface="Oswald SemiBold" panose="00000700000000000000" pitchFamily="2" charset="0"/>
            </a:endParaRPr>
          </a:p>
          <a:p>
            <a:r>
              <a:rPr lang="en-US" sz="1500" dirty="0">
                <a:solidFill>
                  <a:schemeClr val="bg1"/>
                </a:solidFill>
                <a:latin typeface="Oswald SemiBold" panose="00000700000000000000" pitchFamily="2" charset="0"/>
              </a:rPr>
              <a:t>This project focuses on developing a sophisticated demand forecasting model that utilizes historical sales data alongside key performance indicators (KPIs) from Google Analytics, such as Google clicks and Facebook impressions.</a:t>
            </a:r>
          </a:p>
          <a:p>
            <a:endParaRPr lang="en-US" sz="1500" dirty="0">
              <a:solidFill>
                <a:schemeClr val="bg1"/>
              </a:solidFill>
              <a:latin typeface="Oswald SemiBold" panose="00000700000000000000" pitchFamily="2" charset="0"/>
            </a:endParaRPr>
          </a:p>
          <a:p>
            <a:r>
              <a:rPr lang="en-US" sz="1500" dirty="0">
                <a:solidFill>
                  <a:schemeClr val="bg1"/>
                </a:solidFill>
                <a:latin typeface="Oswald SemiBold" panose="00000700000000000000" pitchFamily="2" charset="0"/>
              </a:rPr>
              <a:t>By leveraging advanced time series analysis and multivariate regression techniques, the model aims to uncover insights into market trends, seasonal patterns, and the effectiveness of online advertising. Identifying the correlation between past and future sales, clicks, and impressions will help in building precise autoregressive models and understanding the lagged effects of marketing efforts. Ultimately, this project aspires to provide E-Commerce businesses with actionable insights and accurate demand forecasts, enabling them to make informed decisions, optimize their operations, and improve their market strategies.</a:t>
            </a:r>
          </a:p>
        </p:txBody>
      </p:sp>
      <p:sp>
        <p:nvSpPr>
          <p:cNvPr id="4" name="Freeform 11">
            <a:extLst>
              <a:ext uri="{FF2B5EF4-FFF2-40B4-BE49-F238E27FC236}">
                <a16:creationId xmlns:a16="http://schemas.microsoft.com/office/drawing/2014/main" id="{76599590-E6D4-8221-6407-1BCCFBAE2BCE}"/>
              </a:ext>
            </a:extLst>
          </p:cNvPr>
          <p:cNvSpPr/>
          <p:nvPr/>
        </p:nvSpPr>
        <p:spPr>
          <a:xfrm>
            <a:off x="746177" y="428396"/>
            <a:ext cx="555031" cy="548400"/>
          </a:xfrm>
          <a:custGeom>
            <a:avLst/>
            <a:gdLst/>
            <a:ahLst/>
            <a:cxnLst/>
            <a:rect l="l" t="t" r="r" b="b"/>
            <a:pathLst>
              <a:path w="1234793" h="1234793">
                <a:moveTo>
                  <a:pt x="0" y="0"/>
                </a:moveTo>
                <a:lnTo>
                  <a:pt x="1234793" y="0"/>
                </a:lnTo>
                <a:lnTo>
                  <a:pt x="1234793" y="1234793"/>
                </a:lnTo>
                <a:lnTo>
                  <a:pt x="0" y="12347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196"/>
        <p:cNvGrpSpPr/>
        <p:nvPr/>
      </p:nvGrpSpPr>
      <p:grpSpPr>
        <a:xfrm>
          <a:off x="0" y="0"/>
          <a:ext cx="0" cy="0"/>
          <a:chOff x="0" y="0"/>
          <a:chExt cx="0" cy="0"/>
        </a:xfrm>
      </p:grpSpPr>
      <p:sp>
        <p:nvSpPr>
          <p:cNvPr id="194" name="Google Shape;194;p41"/>
          <p:cNvSpPr txBox="1">
            <a:spLocks/>
          </p:cNvSpPr>
          <p:nvPr/>
        </p:nvSpPr>
        <p:spPr>
          <a:xfrm>
            <a:off x="1092821" y="156131"/>
            <a:ext cx="5657386" cy="74924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500" b="1" dirty="0">
                <a:solidFill>
                  <a:schemeClr val="accent1"/>
                </a:solidFill>
                <a:latin typeface="Oswald SemiBold" panose="00000700000000000000" pitchFamily="2" charset="0"/>
              </a:rPr>
              <a:t>EXPLORATORY DATA ANALYSIS</a:t>
            </a:r>
            <a:endParaRPr lang="en-US" sz="3500" dirty="0">
              <a:solidFill>
                <a:schemeClr val="accent1"/>
              </a:solidFill>
              <a:latin typeface="Oswald SemiBold" panose="00000700000000000000" pitchFamily="2" charset="0"/>
            </a:endParaRPr>
          </a:p>
        </p:txBody>
      </p:sp>
      <p:sp>
        <p:nvSpPr>
          <p:cNvPr id="2" name="Freeform 60">
            <a:extLst>
              <a:ext uri="{FF2B5EF4-FFF2-40B4-BE49-F238E27FC236}">
                <a16:creationId xmlns:a16="http://schemas.microsoft.com/office/drawing/2014/main" id="{CED2FC51-44E1-F370-3BD9-05DBFA7F1150}"/>
              </a:ext>
            </a:extLst>
          </p:cNvPr>
          <p:cNvSpPr/>
          <p:nvPr/>
        </p:nvSpPr>
        <p:spPr>
          <a:xfrm>
            <a:off x="429580" y="223025"/>
            <a:ext cx="648371" cy="604082"/>
          </a:xfrm>
          <a:custGeom>
            <a:avLst/>
            <a:gdLst/>
            <a:ahLst/>
            <a:cxnLst/>
            <a:rect l="l" t="t" r="r" b="b"/>
            <a:pathLst>
              <a:path w="1028950" h="1028950">
                <a:moveTo>
                  <a:pt x="0" y="0"/>
                </a:moveTo>
                <a:lnTo>
                  <a:pt x="1028950" y="0"/>
                </a:lnTo>
                <a:lnTo>
                  <a:pt x="1028950" y="1028950"/>
                </a:lnTo>
                <a:lnTo>
                  <a:pt x="0" y="10289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Rectangle 2">
            <a:extLst>
              <a:ext uri="{FF2B5EF4-FFF2-40B4-BE49-F238E27FC236}">
                <a16:creationId xmlns:a16="http://schemas.microsoft.com/office/drawing/2014/main" id="{5F3BB96E-D8B6-057A-2E87-F7D52E1B597D}"/>
              </a:ext>
            </a:extLst>
          </p:cNvPr>
          <p:cNvSpPr/>
          <p:nvPr/>
        </p:nvSpPr>
        <p:spPr>
          <a:xfrm>
            <a:off x="631903" y="931216"/>
            <a:ext cx="7181385" cy="1384995"/>
          </a:xfrm>
          <a:prstGeom prst="rect">
            <a:avLst/>
          </a:prstGeom>
          <a:noFill/>
        </p:spPr>
        <p:txBody>
          <a:bodyPr wrap="square" lIns="91440" tIns="45720" rIns="91440" bIns="45720">
            <a:spAutoFit/>
          </a:bodyPr>
          <a:lstStyle/>
          <a:p>
            <a:pPr>
              <a:lnSpc>
                <a:spcPct val="150000"/>
              </a:lnSpc>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Three Excel sheets are given to us –</a:t>
            </a:r>
            <a:endParaRPr lang="en-US" sz="12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a:p>
            <a:pPr marL="228600" indent="-228600">
              <a:lnSpc>
                <a:spcPct val="150000"/>
              </a:lnSpc>
              <a:buClr>
                <a:schemeClr val="bg1"/>
              </a:buClr>
              <a:buFont typeface="+mj-lt"/>
              <a:buAutoNum type="arabicPeriod"/>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ProductA_google_clicks.xlsx (contains Day Index and corresponding Google Clicks data)</a:t>
            </a:r>
            <a:endParaRPr lang="en-US" sz="12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a:p>
            <a:pPr marL="228600" indent="-228600">
              <a:lnSpc>
                <a:spcPct val="150000"/>
              </a:lnSpc>
              <a:buClr>
                <a:schemeClr val="bg1"/>
              </a:buClr>
              <a:buFont typeface="+mj-lt"/>
              <a:buAutoNum type="arabicPeriod"/>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ProductA_fb_impressions</a:t>
            </a:r>
            <a:r>
              <a:rPr lang="en-US" sz="12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.xlsx (contains Day Index and </a:t>
            </a: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corresponding Facebook Impressions data)</a:t>
            </a:r>
            <a:endParaRPr lang="en-US" sz="12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a:p>
            <a:pPr marL="228600" indent="-228600">
              <a:lnSpc>
                <a:spcPct val="150000"/>
              </a:lnSpc>
              <a:buClr>
                <a:schemeClr val="bg1"/>
              </a:buClr>
              <a:buFont typeface="+mj-lt"/>
              <a:buAutoNum type="arabicPeriod"/>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ProductA.</a:t>
            </a:r>
            <a:r>
              <a:rPr lang="en-US" sz="12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xlsx (</a:t>
            </a: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contains Day Index and corresponding Quantity Sales data)</a:t>
            </a:r>
          </a:p>
          <a:p>
            <a:pPr marL="228600" indent="-228600">
              <a:buClr>
                <a:schemeClr val="bg1"/>
              </a:buClr>
              <a:buFont typeface="+mj-lt"/>
              <a:buAutoNum type="arabicPeriod"/>
            </a:pPr>
            <a:endPar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
        <p:nvSpPr>
          <p:cNvPr id="4" name="Rectangle 3">
            <a:extLst>
              <a:ext uri="{FF2B5EF4-FFF2-40B4-BE49-F238E27FC236}">
                <a16:creationId xmlns:a16="http://schemas.microsoft.com/office/drawing/2014/main" id="{161F07E3-2EE9-BC0A-14C4-E5BA0489A1B2}"/>
              </a:ext>
            </a:extLst>
          </p:cNvPr>
          <p:cNvSpPr/>
          <p:nvPr/>
        </p:nvSpPr>
        <p:spPr>
          <a:xfrm>
            <a:off x="591019" y="2270102"/>
            <a:ext cx="3980981" cy="400110"/>
          </a:xfrm>
          <a:prstGeom prst="rect">
            <a:avLst/>
          </a:prstGeom>
          <a:noFill/>
        </p:spPr>
        <p:txBody>
          <a:bodyPr wrap="square" lIns="91440" tIns="45720" rIns="91440" bIns="45720">
            <a:spAutoFit/>
          </a:bodyPr>
          <a:lstStyle/>
          <a:p>
            <a:pPr marL="342900" indent="-342900">
              <a:buClr>
                <a:schemeClr val="accent6"/>
              </a:buClr>
              <a:buFont typeface="Wingdings" panose="05000000000000000000" pitchFamily="2" charset="2"/>
              <a:buChar char="q"/>
            </a:pPr>
            <a:r>
              <a:rPr lang="en-US" sz="2000" b="0" cap="none" spc="0" dirty="0">
                <a:ln w="0"/>
                <a:solidFill>
                  <a:schemeClr val="accent6"/>
                </a:solidFill>
                <a:effectLst>
                  <a:outerShdw blurRad="38100" dist="19050" dir="2700000" algn="tl" rotWithShape="0">
                    <a:schemeClr val="dk1">
                      <a:alpha val="40000"/>
                    </a:schemeClr>
                  </a:outerShdw>
                </a:effectLst>
                <a:latin typeface="Oswald SemiBold" panose="00000700000000000000" pitchFamily="2" charset="0"/>
              </a:rPr>
              <a:t>Merging Data Set through EDA</a:t>
            </a:r>
          </a:p>
        </p:txBody>
      </p:sp>
      <p:sp>
        <p:nvSpPr>
          <p:cNvPr id="5" name="Rectangle 4">
            <a:extLst>
              <a:ext uri="{FF2B5EF4-FFF2-40B4-BE49-F238E27FC236}">
                <a16:creationId xmlns:a16="http://schemas.microsoft.com/office/drawing/2014/main" id="{48379699-1721-D778-B985-6CEFDD31E35F}"/>
              </a:ext>
            </a:extLst>
          </p:cNvPr>
          <p:cNvSpPr/>
          <p:nvPr/>
        </p:nvSpPr>
        <p:spPr>
          <a:xfrm>
            <a:off x="784303" y="2720050"/>
            <a:ext cx="7181385" cy="2123658"/>
          </a:xfrm>
          <a:prstGeom prst="rect">
            <a:avLst/>
          </a:prstGeom>
          <a:noFill/>
        </p:spPr>
        <p:txBody>
          <a:bodyPr wrap="square" lIns="91440" tIns="45720" rIns="91440" bIns="45720">
            <a:spAutoFit/>
          </a:bodyPr>
          <a:lstStyle/>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We have merge all three data sets through Exploratory Data Analysis into a Data set  “Merged_product.xlsx” by using Left Join and we got 212 rows and 4 columns ( ‘Quantity’, ‘Clicks’ and ‘Impressions’ )</a:t>
            </a:r>
          </a:p>
          <a:p>
            <a:pPr>
              <a:buClr>
                <a:schemeClr val="bg1"/>
              </a:buClr>
            </a:pPr>
            <a:r>
              <a:rPr lang="en-US" sz="12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‘Day Index’, </a:t>
            </a:r>
          </a:p>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          </a:t>
            </a:r>
            <a:r>
              <a:rPr lang="en-US" sz="1200" b="0" cap="none" spc="0" dirty="0">
                <a:ln w="0"/>
                <a:solidFill>
                  <a:schemeClr val="accent1"/>
                </a:solidFill>
                <a:effectLst>
                  <a:outerShdw blurRad="38100" dist="19050" dir="2700000" algn="tl" rotWithShape="0">
                    <a:schemeClr val="dk1">
                      <a:alpha val="40000"/>
                    </a:schemeClr>
                  </a:outerShdw>
                </a:effectLst>
                <a:latin typeface="Oswald SemiBold" panose="00000700000000000000" pitchFamily="2" charset="0"/>
              </a:rPr>
              <a:t>Day Index               Quantity</a:t>
            </a:r>
            <a:r>
              <a:rPr lang="en-US" sz="1200" dirty="0">
                <a:ln w="0"/>
                <a:solidFill>
                  <a:schemeClr val="accent1"/>
                </a:solidFill>
                <a:effectLst>
                  <a:outerShdw blurRad="38100" dist="19050" dir="2700000" algn="tl" rotWithShape="0">
                    <a:schemeClr val="dk1">
                      <a:alpha val="40000"/>
                    </a:schemeClr>
                  </a:outerShdw>
                </a:effectLst>
                <a:latin typeface="Oswald SemiBold" panose="00000700000000000000" pitchFamily="2" charset="0"/>
              </a:rPr>
              <a:t>        </a:t>
            </a:r>
            <a:r>
              <a:rPr lang="en-US" sz="1200" b="0" cap="none" spc="0" dirty="0">
                <a:ln w="0"/>
                <a:solidFill>
                  <a:schemeClr val="accent1"/>
                </a:solidFill>
                <a:effectLst>
                  <a:outerShdw blurRad="38100" dist="19050" dir="2700000" algn="tl" rotWithShape="0">
                    <a:schemeClr val="dk1">
                      <a:alpha val="40000"/>
                    </a:schemeClr>
                  </a:outerShdw>
                </a:effectLst>
                <a:latin typeface="Oswald SemiBold" panose="00000700000000000000" pitchFamily="2" charset="0"/>
              </a:rPr>
              <a:t>    Clicks        Impressions</a:t>
            </a:r>
          </a:p>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0       2021-12-01	14	445	620</a:t>
            </a:r>
          </a:p>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1       2021-12-02	10	433	890</a:t>
            </a:r>
          </a:p>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2       2021-12-03	13	424	851</a:t>
            </a:r>
          </a:p>
          <a:p>
            <a:pPr>
              <a:buClr>
                <a:schemeClr val="bg1"/>
              </a:buClr>
            </a:pPr>
            <a:r>
              <a:rPr lang="en-US" sz="12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3       </a:t>
            </a: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2021-12-04	22	427	881</a:t>
            </a:r>
          </a:p>
          <a:p>
            <a:pPr marL="228600" indent="-228600">
              <a:buClr>
                <a:schemeClr val="bg1"/>
              </a:buClr>
              <a:buAutoNum type="arabicPlain" startAt="4"/>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   2021-12-05	33	451	678</a:t>
            </a:r>
          </a:p>
          <a:p>
            <a:pPr>
              <a:buClr>
                <a:schemeClr val="bg1"/>
              </a:buClr>
            </a:pPr>
            <a:endPar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a:p>
            <a:pPr>
              <a:buClr>
                <a:schemeClr val="bg1"/>
              </a:buClr>
            </a:pPr>
            <a:r>
              <a:rPr lang="en-US" sz="12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Here ‘</a:t>
            </a: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Quantity’ is the target or dependent column and ‘Clicks’ and ‘Impressions’ are the independent column</a:t>
            </a:r>
            <a:r>
              <a:rPr lang="en-US" sz="12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t>
            </a:r>
            <a:endPar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
        <p:nvSpPr>
          <p:cNvPr id="10" name="Google Shape;178;p40">
            <a:extLst>
              <a:ext uri="{FF2B5EF4-FFF2-40B4-BE49-F238E27FC236}">
                <a16:creationId xmlns:a16="http://schemas.microsoft.com/office/drawing/2014/main" id="{74934AA9-977C-074D-F792-4CA9F7FFBCB2}"/>
              </a:ext>
            </a:extLst>
          </p:cNvPr>
          <p:cNvSpPr txBox="1">
            <a:spLocks/>
          </p:cNvSpPr>
          <p:nvPr/>
        </p:nvSpPr>
        <p:spPr>
          <a:xfrm>
            <a:off x="1338146" y="-2718775"/>
            <a:ext cx="301083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a:latin typeface="Oswald SemiBold" panose="00000700000000000000" pitchFamily="2" charset="0"/>
              </a:rPr>
              <a:t>INTRODUCTION</a:t>
            </a:r>
            <a:endParaRPr lang="en-IN" dirty="0">
              <a:latin typeface="Oswald SemiBold" panose="00000700000000000000" pitchFamily="2" charset="0"/>
            </a:endParaRPr>
          </a:p>
        </p:txBody>
      </p:sp>
      <p:sp>
        <p:nvSpPr>
          <p:cNvPr id="11" name="Google Shape;182;p40">
            <a:extLst>
              <a:ext uri="{FF2B5EF4-FFF2-40B4-BE49-F238E27FC236}">
                <a16:creationId xmlns:a16="http://schemas.microsoft.com/office/drawing/2014/main" id="{6CA10F9D-AB93-6614-B9E3-6F01B4EBA0B0}"/>
              </a:ext>
            </a:extLst>
          </p:cNvPr>
          <p:cNvSpPr txBox="1">
            <a:spLocks/>
          </p:cNvSpPr>
          <p:nvPr/>
        </p:nvSpPr>
        <p:spPr>
          <a:xfrm>
            <a:off x="683429" y="6800016"/>
            <a:ext cx="7650253" cy="364042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 dirty="0">
                <a:latin typeface="Oswald SemiBold" panose="00000700000000000000" pitchFamily="2" charset="0"/>
              </a:rPr>
              <a:t>In the competitive and fast-paced world of E-Commerce, predicting product demand with accuracy is essential for businesses to thrive. Proper demand forecasting ensures optimal inventory management, reduces operational costs, and enhances customer satisfaction. </a:t>
            </a:r>
          </a:p>
          <a:p>
            <a:endParaRPr lang="en-US" sz="200" dirty="0">
              <a:latin typeface="Oswald SemiBold" panose="00000700000000000000" pitchFamily="2" charset="0"/>
            </a:endParaRPr>
          </a:p>
          <a:p>
            <a:r>
              <a:rPr lang="en-US" sz="200" dirty="0">
                <a:latin typeface="Oswald SemiBold" panose="00000700000000000000" pitchFamily="2" charset="0"/>
              </a:rPr>
              <a:t>This project focuses on developing a sophisticated demand forecasting model that utilizes historical sales data alongside key performance indicators (KPIs) from Google Analytics, such as Google clicks and Facebook impressions.</a:t>
            </a:r>
          </a:p>
          <a:p>
            <a:endParaRPr lang="en-US" sz="200" dirty="0">
              <a:latin typeface="Oswald SemiBold" panose="00000700000000000000" pitchFamily="2" charset="0"/>
            </a:endParaRPr>
          </a:p>
          <a:p>
            <a:r>
              <a:rPr lang="en-US" sz="200" dirty="0">
                <a:latin typeface="Oswald SemiBold" panose="00000700000000000000" pitchFamily="2" charset="0"/>
              </a:rPr>
              <a:t>By leveraging advanced time series analysis and multivariate regression techniques, the model aims to uncover insights into market trends, seasonal patterns, and the effectiveness of online advertising. Identifying the correlation between past and future sales, clicks, and impressions will help in building precise autoregressive models and understanding the lagged effects of marketing efforts. Ultimately, this project aspires to provide E-Commerce businesses with actionable insights and accurate demand forecasts, enabling them to make informed decisions, optimize their operations, and improve their market strategies.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13" name="Google Shape;221;p45">
            <a:extLst>
              <a:ext uri="{FF2B5EF4-FFF2-40B4-BE49-F238E27FC236}">
                <a16:creationId xmlns:a16="http://schemas.microsoft.com/office/drawing/2014/main" id="{A4D95413-DA40-146A-9CE4-5B920BAC816B}"/>
              </a:ext>
            </a:extLst>
          </p:cNvPr>
          <p:cNvSpPr txBox="1">
            <a:spLocks/>
          </p:cNvSpPr>
          <p:nvPr/>
        </p:nvSpPr>
        <p:spPr>
          <a:xfrm>
            <a:off x="206424" y="-44865"/>
            <a:ext cx="3867673" cy="6112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342900" indent="-342900">
              <a:buClr>
                <a:srgbClr val="FFFF00"/>
              </a:buClr>
              <a:buFont typeface="Wingdings" panose="05000000000000000000" pitchFamily="2" charset="2"/>
              <a:buChar char="q"/>
            </a:pPr>
            <a:r>
              <a:rPr lang="en-US" sz="2000" dirty="0">
                <a:solidFill>
                  <a:srgbClr val="FFFF00"/>
                </a:solidFill>
              </a:rPr>
              <a:t>Check missing values</a:t>
            </a:r>
            <a:r>
              <a:rPr lang="en-US" dirty="0">
                <a:solidFill>
                  <a:srgbClr val="FFFF00"/>
                </a:solidFill>
              </a:rPr>
              <a:t> </a:t>
            </a:r>
          </a:p>
        </p:txBody>
      </p:sp>
      <p:sp>
        <p:nvSpPr>
          <p:cNvPr id="14" name="Rectangle 13">
            <a:extLst>
              <a:ext uri="{FF2B5EF4-FFF2-40B4-BE49-F238E27FC236}">
                <a16:creationId xmlns:a16="http://schemas.microsoft.com/office/drawing/2014/main" id="{5182866C-D06B-0808-6043-CB7D86BFB918}"/>
              </a:ext>
            </a:extLst>
          </p:cNvPr>
          <p:cNvSpPr/>
          <p:nvPr/>
        </p:nvSpPr>
        <p:spPr>
          <a:xfrm>
            <a:off x="394197" y="403247"/>
            <a:ext cx="5155580" cy="461665"/>
          </a:xfrm>
          <a:prstGeom prst="rect">
            <a:avLst/>
          </a:prstGeom>
          <a:noFill/>
        </p:spPr>
        <p:txBody>
          <a:bodyPr wrap="square" lIns="91440" tIns="45720" rIns="91440" bIns="45720">
            <a:spAutoFit/>
          </a:bodyPr>
          <a:lstStyle/>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There are no missing values in ‘Quantity’, ‘Clicks’ and ‘Impressions’.</a:t>
            </a:r>
          </a:p>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Therefore </a:t>
            </a:r>
            <a:r>
              <a:rPr lang="en-US" sz="12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n</a:t>
            </a: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o imputation needed.</a:t>
            </a:r>
          </a:p>
        </p:txBody>
      </p:sp>
      <p:sp>
        <p:nvSpPr>
          <p:cNvPr id="6" name="Title 4">
            <a:extLst>
              <a:ext uri="{FF2B5EF4-FFF2-40B4-BE49-F238E27FC236}">
                <a16:creationId xmlns:a16="http://schemas.microsoft.com/office/drawing/2014/main" id="{6A707BED-B7D3-6387-6F0D-C8EDD9743EBB}"/>
              </a:ext>
            </a:extLst>
          </p:cNvPr>
          <p:cNvSpPr txBox="1">
            <a:spLocks/>
          </p:cNvSpPr>
          <p:nvPr/>
        </p:nvSpPr>
        <p:spPr>
          <a:xfrm>
            <a:off x="217497" y="754454"/>
            <a:ext cx="4375280" cy="444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342900" indent="-342900">
              <a:buClr>
                <a:srgbClr val="FFFF00"/>
              </a:buClr>
              <a:buSzPct val="100000"/>
              <a:buFont typeface="Wingdings" panose="05000000000000000000" pitchFamily="2" charset="2"/>
              <a:buChar char="q"/>
            </a:pPr>
            <a:r>
              <a:rPr lang="en-US" sz="2000" dirty="0">
                <a:solidFill>
                  <a:srgbClr val="FFFF00"/>
                </a:solidFill>
              </a:rPr>
              <a:t>Check for Duplicate values</a:t>
            </a:r>
            <a:endParaRPr lang="en-IN" sz="2000" dirty="0">
              <a:solidFill>
                <a:srgbClr val="FFFF00"/>
              </a:solidFill>
            </a:endParaRPr>
          </a:p>
        </p:txBody>
      </p:sp>
      <p:sp>
        <p:nvSpPr>
          <p:cNvPr id="9" name="Rectangle 8">
            <a:extLst>
              <a:ext uri="{FF2B5EF4-FFF2-40B4-BE49-F238E27FC236}">
                <a16:creationId xmlns:a16="http://schemas.microsoft.com/office/drawing/2014/main" id="{A6860713-04D8-22E0-4E2C-94D4472B38D3}"/>
              </a:ext>
            </a:extLst>
          </p:cNvPr>
          <p:cNvSpPr/>
          <p:nvPr/>
        </p:nvSpPr>
        <p:spPr>
          <a:xfrm>
            <a:off x="394196" y="1207129"/>
            <a:ext cx="4601735" cy="461665"/>
          </a:xfrm>
          <a:prstGeom prst="rect">
            <a:avLst/>
          </a:prstGeom>
          <a:noFill/>
        </p:spPr>
        <p:txBody>
          <a:bodyPr wrap="square" lIns="91440" tIns="45720" rIns="91440" bIns="45720">
            <a:spAutoFit/>
          </a:bodyPr>
          <a:lstStyle/>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No row dropped after checking for duplicate values, Hence no duplicate values are found.</a:t>
            </a:r>
          </a:p>
        </p:txBody>
      </p:sp>
      <p:sp>
        <p:nvSpPr>
          <p:cNvPr id="2" name="Title 4">
            <a:extLst>
              <a:ext uri="{FF2B5EF4-FFF2-40B4-BE49-F238E27FC236}">
                <a16:creationId xmlns:a16="http://schemas.microsoft.com/office/drawing/2014/main" id="{6A707BED-B7D3-6387-6F0D-C8EDD9743EBB}"/>
              </a:ext>
            </a:extLst>
          </p:cNvPr>
          <p:cNvSpPr txBox="1">
            <a:spLocks/>
          </p:cNvSpPr>
          <p:nvPr/>
        </p:nvSpPr>
        <p:spPr>
          <a:xfrm>
            <a:off x="232737" y="1597734"/>
            <a:ext cx="8979843" cy="429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342900" indent="-342900">
              <a:buClr>
                <a:srgbClr val="FFFF00"/>
              </a:buClr>
              <a:buSzPct val="100000"/>
              <a:buFont typeface="Wingdings" panose="05000000000000000000" pitchFamily="2" charset="2"/>
              <a:buChar char="q"/>
            </a:pPr>
            <a:r>
              <a:rPr lang="en-US" sz="1500" dirty="0">
                <a:solidFill>
                  <a:srgbClr val="FFFF00"/>
                </a:solidFill>
              </a:rPr>
              <a:t>Distribution and relationships of Quantity, Clicks, and Impressions in the dataset.</a:t>
            </a:r>
            <a:endParaRPr lang="en-IN" sz="1500" dirty="0">
              <a:solidFill>
                <a:srgbClr val="FFFF00"/>
              </a:solidFill>
            </a:endParaRPr>
          </a:p>
        </p:txBody>
      </p:sp>
      <p:pic>
        <p:nvPicPr>
          <p:cNvPr id="7" name="Picture 6">
            <a:extLst>
              <a:ext uri="{FF2B5EF4-FFF2-40B4-BE49-F238E27FC236}">
                <a16:creationId xmlns:a16="http://schemas.microsoft.com/office/drawing/2014/main" id="{4F6F7AE1-03D0-6AE2-F501-BD2B39B9C740}"/>
              </a:ext>
            </a:extLst>
          </p:cNvPr>
          <p:cNvPicPr>
            <a:picLocks noChangeAspect="1"/>
          </p:cNvPicPr>
          <p:nvPr/>
        </p:nvPicPr>
        <p:blipFill>
          <a:blip r:embed="rId3"/>
          <a:stretch>
            <a:fillRect/>
          </a:stretch>
        </p:blipFill>
        <p:spPr>
          <a:xfrm>
            <a:off x="4646030" y="2067536"/>
            <a:ext cx="4168140" cy="2799043"/>
          </a:xfrm>
          <a:prstGeom prst="rect">
            <a:avLst/>
          </a:prstGeom>
        </p:spPr>
      </p:pic>
      <p:sp>
        <p:nvSpPr>
          <p:cNvPr id="12" name="Rectangle 11">
            <a:extLst>
              <a:ext uri="{FF2B5EF4-FFF2-40B4-BE49-F238E27FC236}">
                <a16:creationId xmlns:a16="http://schemas.microsoft.com/office/drawing/2014/main" id="{5DF949A2-55B5-2A1D-12BF-13894A3CB1CB}"/>
              </a:ext>
            </a:extLst>
          </p:cNvPr>
          <p:cNvSpPr/>
          <p:nvPr/>
        </p:nvSpPr>
        <p:spPr>
          <a:xfrm>
            <a:off x="340360" y="2284089"/>
            <a:ext cx="3817620" cy="2275110"/>
          </a:xfrm>
          <a:prstGeom prst="rect">
            <a:avLst/>
          </a:prstGeom>
          <a:noFill/>
        </p:spPr>
        <p:txBody>
          <a:bodyPr wrap="square" lIns="91440" tIns="45720" rIns="91440" bIns="45720">
            <a:spAutoFit/>
          </a:bodyPr>
          <a:lstStyle/>
          <a:p>
            <a:pPr>
              <a:lnSpc>
                <a:spcPct val="150000"/>
              </a:lnSpc>
              <a:buClr>
                <a:schemeClr val="bg1"/>
              </a:buClr>
            </a:pPr>
            <a:r>
              <a:rPr lang="en-US" sz="12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The box plot shows that Quantity is small and consistent, Clicks are moderate and more spread out, while Impressions are large and widely distributed. Impressions typically lead to Clicks, which in turn lead to Quantity, reflecting a typical online sales funnel. This indicates a progression from many Impressions to fewer Clicks, and even fewer Quantities. The relationship highlights the hierarchical nature of these metrics in marketing.</a:t>
            </a:r>
          </a:p>
        </p:txBody>
      </p:sp>
    </p:spTree>
    <p:extLst>
      <p:ext uri="{BB962C8B-B14F-4D97-AF65-F5344CB8AC3E}">
        <p14:creationId xmlns:p14="http://schemas.microsoft.com/office/powerpoint/2010/main" val="34253990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11" name="Rectangle 10">
            <a:extLst>
              <a:ext uri="{FF2B5EF4-FFF2-40B4-BE49-F238E27FC236}">
                <a16:creationId xmlns:a16="http://schemas.microsoft.com/office/drawing/2014/main" id="{999EBA26-DFFD-3FED-DE49-EACE205EB1F3}"/>
              </a:ext>
            </a:extLst>
          </p:cNvPr>
          <p:cNvSpPr/>
          <p:nvPr/>
        </p:nvSpPr>
        <p:spPr>
          <a:xfrm>
            <a:off x="287019" y="370876"/>
            <a:ext cx="8527151" cy="461665"/>
          </a:xfrm>
          <a:prstGeom prst="rect">
            <a:avLst/>
          </a:prstGeom>
          <a:solidFill>
            <a:schemeClr val="tx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 name="Title 4">
            <a:extLst>
              <a:ext uri="{FF2B5EF4-FFF2-40B4-BE49-F238E27FC236}">
                <a16:creationId xmlns:a16="http://schemas.microsoft.com/office/drawing/2014/main" id="{B0D2582B-BAD1-FC74-88D4-5FCC0CCB6F6B}"/>
              </a:ext>
            </a:extLst>
          </p:cNvPr>
          <p:cNvSpPr txBox="1">
            <a:spLocks/>
          </p:cNvSpPr>
          <p:nvPr/>
        </p:nvSpPr>
        <p:spPr>
          <a:xfrm>
            <a:off x="85417" y="-7546"/>
            <a:ext cx="2640003" cy="429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342900" indent="-342900">
              <a:buClr>
                <a:srgbClr val="FFFF00"/>
              </a:buClr>
              <a:buSzPct val="100000"/>
              <a:buFont typeface="Wingdings" panose="05000000000000000000" pitchFamily="2" charset="2"/>
              <a:buChar char="q"/>
            </a:pPr>
            <a:r>
              <a:rPr lang="en-US" sz="1500" dirty="0">
                <a:solidFill>
                  <a:srgbClr val="FFFF00"/>
                </a:solidFill>
              </a:rPr>
              <a:t>Analysis of Outliers</a:t>
            </a:r>
            <a:endParaRPr lang="en-IN" sz="1500" dirty="0">
              <a:solidFill>
                <a:srgbClr val="FFFF00"/>
              </a:solidFill>
            </a:endParaRPr>
          </a:p>
        </p:txBody>
      </p:sp>
      <p:sp>
        <p:nvSpPr>
          <p:cNvPr id="10" name="Rectangle 9">
            <a:extLst>
              <a:ext uri="{FF2B5EF4-FFF2-40B4-BE49-F238E27FC236}">
                <a16:creationId xmlns:a16="http://schemas.microsoft.com/office/drawing/2014/main" id="{F153F7C8-8E80-4F37-4373-C59C4E049EED}"/>
              </a:ext>
            </a:extLst>
          </p:cNvPr>
          <p:cNvSpPr/>
          <p:nvPr/>
        </p:nvSpPr>
        <p:spPr>
          <a:xfrm>
            <a:off x="376416" y="376549"/>
            <a:ext cx="8527151" cy="461665"/>
          </a:xfrm>
          <a:prstGeom prst="rect">
            <a:avLst/>
          </a:prstGeom>
          <a:noFill/>
        </p:spPr>
        <p:txBody>
          <a:bodyPr wrap="square" lIns="91440" tIns="45720" rIns="91440" bIns="45720">
            <a:spAutoFit/>
          </a:bodyPr>
          <a:lstStyle/>
          <a:p>
            <a:pPr>
              <a:buClr>
                <a:schemeClr val="bg1"/>
              </a:buClr>
            </a:pPr>
            <a:r>
              <a:rPr lang="en-US" sz="1200" b="0" cap="none" spc="0" dirty="0">
                <a:ln w="0"/>
                <a:solidFill>
                  <a:schemeClr val="tx1"/>
                </a:solidFill>
                <a:effectLst>
                  <a:outerShdw blurRad="38100" dist="19050" dir="2700000" algn="tl" rotWithShape="0">
                    <a:schemeClr val="dk1">
                      <a:alpha val="40000"/>
                    </a:schemeClr>
                  </a:outerShdw>
                </a:effectLst>
                <a:latin typeface="Oswald SemiBold" panose="00000700000000000000" pitchFamily="2" charset="0"/>
              </a:rPr>
              <a:t>By through analysis of Outliers we get to know that ‘Quantity’ have 5 outliers and ‘Clicks’ and ‘Impressions’ does not have any outliers.</a:t>
            </a:r>
            <a:endParaRPr lang="en-US" sz="1200" dirty="0">
              <a:ln w="0"/>
              <a:solidFill>
                <a:schemeClr val="tx1"/>
              </a:solidFill>
              <a:effectLst>
                <a:outerShdw blurRad="38100" dist="19050" dir="2700000" algn="tl" rotWithShape="0">
                  <a:schemeClr val="dk1">
                    <a:alpha val="40000"/>
                  </a:schemeClr>
                </a:outerShdw>
              </a:effectLst>
              <a:latin typeface="Oswald SemiBold" panose="00000700000000000000" pitchFamily="2" charset="0"/>
            </a:endParaRPr>
          </a:p>
          <a:p>
            <a:pPr>
              <a:buClr>
                <a:schemeClr val="bg1"/>
              </a:buClr>
            </a:pPr>
            <a:r>
              <a:rPr lang="en-US" sz="1200" b="1" cap="none" spc="0" dirty="0">
                <a:ln w="0"/>
                <a:solidFill>
                  <a:schemeClr val="tx1"/>
                </a:solidFill>
                <a:effectLst>
                  <a:outerShdw blurRad="38100" dist="19050" dir="2700000" algn="tl" rotWithShape="0">
                    <a:schemeClr val="dk1">
                      <a:alpha val="40000"/>
                    </a:schemeClr>
                  </a:outerShdw>
                </a:effectLst>
                <a:latin typeface="Oswald SemiBold" panose="00000700000000000000" pitchFamily="2" charset="0"/>
              </a:rPr>
              <a:t>So we replace the outliers of ‘Quantity’ with 95</a:t>
            </a:r>
            <a:r>
              <a:rPr lang="en-US" sz="1200" b="1" cap="none" spc="0" baseline="30000" dirty="0">
                <a:ln w="0"/>
                <a:solidFill>
                  <a:schemeClr val="tx1"/>
                </a:solidFill>
                <a:effectLst>
                  <a:outerShdw blurRad="38100" dist="19050" dir="2700000" algn="tl" rotWithShape="0">
                    <a:schemeClr val="dk1">
                      <a:alpha val="40000"/>
                    </a:schemeClr>
                  </a:outerShdw>
                </a:effectLst>
                <a:latin typeface="Oswald SemiBold" panose="00000700000000000000" pitchFamily="2" charset="0"/>
              </a:rPr>
              <a:t>th</a:t>
            </a:r>
            <a:r>
              <a:rPr lang="en-US" sz="1200" b="1" cap="none" spc="0" dirty="0">
                <a:ln w="0"/>
                <a:solidFill>
                  <a:schemeClr val="tx1"/>
                </a:solidFill>
                <a:effectLst>
                  <a:outerShdw blurRad="38100" dist="19050" dir="2700000" algn="tl" rotWithShape="0">
                    <a:schemeClr val="dk1">
                      <a:alpha val="40000"/>
                    </a:schemeClr>
                  </a:outerShdw>
                </a:effectLst>
                <a:latin typeface="Oswald SemiBold" panose="00000700000000000000" pitchFamily="2" charset="0"/>
              </a:rPr>
              <a:t> percentile.</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 name="Title 4">
            <a:extLst>
              <a:ext uri="{FF2B5EF4-FFF2-40B4-BE49-F238E27FC236}">
                <a16:creationId xmlns:a16="http://schemas.microsoft.com/office/drawing/2014/main" id="{BC6981DE-B261-BF41-2AA4-E42A6C783BBE}"/>
              </a:ext>
            </a:extLst>
          </p:cNvPr>
          <p:cNvSpPr txBox="1">
            <a:spLocks/>
          </p:cNvSpPr>
          <p:nvPr/>
        </p:nvSpPr>
        <p:spPr>
          <a:xfrm>
            <a:off x="89699" y="833194"/>
            <a:ext cx="6989282" cy="429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marL="342900" indent="-342900">
              <a:buClr>
                <a:srgbClr val="FFFF00"/>
              </a:buClr>
              <a:buSzPct val="100000"/>
              <a:buFont typeface="Wingdings" panose="05000000000000000000" pitchFamily="2" charset="2"/>
              <a:buChar char="q"/>
            </a:pPr>
            <a:r>
              <a:rPr lang="en-US" sz="1500" dirty="0">
                <a:solidFill>
                  <a:srgbClr val="FFFF00"/>
                </a:solidFill>
              </a:rPr>
              <a:t>Quantity before removing Outliers vs after removing Outliers</a:t>
            </a:r>
            <a:endParaRPr lang="en-IN" sz="1500" dirty="0">
              <a:solidFill>
                <a:srgbClr val="FFFF00"/>
              </a:solidFill>
            </a:endParaRPr>
          </a:p>
        </p:txBody>
      </p:sp>
      <p:pic>
        <p:nvPicPr>
          <p:cNvPr id="2" name="Picture 1">
            <a:extLst>
              <a:ext uri="{FF2B5EF4-FFF2-40B4-BE49-F238E27FC236}">
                <a16:creationId xmlns:a16="http://schemas.microsoft.com/office/drawing/2014/main" id="{6E5E1BDD-0BC9-3C17-4C13-A9FF78C17DD8}"/>
              </a:ext>
            </a:extLst>
          </p:cNvPr>
          <p:cNvPicPr>
            <a:picLocks noChangeAspect="1"/>
          </p:cNvPicPr>
          <p:nvPr/>
        </p:nvPicPr>
        <p:blipFill>
          <a:blip r:embed="rId3"/>
          <a:stretch>
            <a:fillRect/>
          </a:stretch>
        </p:blipFill>
        <p:spPr>
          <a:xfrm>
            <a:off x="747706" y="1244058"/>
            <a:ext cx="7648588" cy="2931702"/>
          </a:xfrm>
          <a:prstGeom prst="rect">
            <a:avLst/>
          </a:prstGeom>
        </p:spPr>
      </p:pic>
      <p:sp>
        <p:nvSpPr>
          <p:cNvPr id="6" name="Rectangle 5">
            <a:extLst>
              <a:ext uri="{FF2B5EF4-FFF2-40B4-BE49-F238E27FC236}">
                <a16:creationId xmlns:a16="http://schemas.microsoft.com/office/drawing/2014/main" id="{620DE898-3008-EFDE-8120-C3CD8E577688}"/>
              </a:ext>
            </a:extLst>
          </p:cNvPr>
          <p:cNvSpPr/>
          <p:nvPr/>
        </p:nvSpPr>
        <p:spPr>
          <a:xfrm>
            <a:off x="417056" y="4277494"/>
            <a:ext cx="8527151" cy="830997"/>
          </a:xfrm>
          <a:prstGeom prst="rect">
            <a:avLst/>
          </a:prstGeom>
          <a:noFill/>
        </p:spPr>
        <p:txBody>
          <a:bodyPr wrap="square" lIns="91440" tIns="45720" rIns="91440" bIns="45720">
            <a:spAutoFit/>
          </a:bodyPr>
          <a:lstStyle/>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The box plots illustrate the quantity data before and after outlier removal. Initially, the data shows a median around 16, with several outliers above 30, and a range extending from 5 to 30. After removing outliers, the modified data maintains the median around 16 but exhibits a more compact range from 5 to 25, with no extreme values. This adjustment helps in creating more robust models by preventing extreme values from skewing the analysis, which is essential for accurate demand forecasting.</a:t>
            </a:r>
            <a:endParaRPr lang="en-US" sz="20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Tree>
    <p:extLst>
      <p:ext uri="{BB962C8B-B14F-4D97-AF65-F5344CB8AC3E}">
        <p14:creationId xmlns:p14="http://schemas.microsoft.com/office/powerpoint/2010/main" val="1901501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33" name="Google Shape;233;p46"/>
          <p:cNvSpPr txBox="1">
            <a:spLocks/>
          </p:cNvSpPr>
          <p:nvPr/>
        </p:nvSpPr>
        <p:spPr>
          <a:xfrm>
            <a:off x="919398" y="178597"/>
            <a:ext cx="4540466" cy="5295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cap="all" dirty="0">
                <a:solidFill>
                  <a:schemeClr val="accent1"/>
                </a:solidFill>
                <a:latin typeface="Oswald SemiBold" panose="00000700000000000000" pitchFamily="2" charset="0"/>
              </a:rPr>
              <a:t>Feature Engineering</a:t>
            </a:r>
          </a:p>
        </p:txBody>
      </p:sp>
      <p:cxnSp>
        <p:nvCxnSpPr>
          <p:cNvPr id="234" name="Google Shape;234;p46"/>
          <p:cNvCxnSpPr/>
          <p:nvPr/>
        </p:nvCxnSpPr>
        <p:spPr>
          <a:xfrm>
            <a:off x="1026200" y="17613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45;p46"/>
          <p:cNvSpPr/>
          <p:nvPr/>
        </p:nvSpPr>
        <p:spPr>
          <a:xfrm>
            <a:off x="353493" y="250278"/>
            <a:ext cx="531628" cy="52954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Rectangle 18">
            <a:extLst>
              <a:ext uri="{FF2B5EF4-FFF2-40B4-BE49-F238E27FC236}">
                <a16:creationId xmlns:a16="http://schemas.microsoft.com/office/drawing/2014/main" id="{23DAE917-5365-98F9-DCC0-11748184EEBB}"/>
              </a:ext>
            </a:extLst>
          </p:cNvPr>
          <p:cNvSpPr/>
          <p:nvPr/>
        </p:nvSpPr>
        <p:spPr>
          <a:xfrm>
            <a:off x="386576" y="795603"/>
            <a:ext cx="8527151" cy="461665"/>
          </a:xfrm>
          <a:prstGeom prst="rect">
            <a:avLst/>
          </a:prstGeom>
          <a:noFill/>
        </p:spPr>
        <p:txBody>
          <a:bodyPr wrap="square" lIns="91440" tIns="45720" rIns="91440" bIns="45720">
            <a:spAutoFit/>
          </a:bodyPr>
          <a:lstStyle/>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In feature engineering, we have extracted several columns to enrich the dataset: ‘Day Index’, ‘Year’, ‘Month’, ‘Day’, ‘Quantity’, ‘Clicks’, ‘Impressions’, ‘</a:t>
            </a:r>
            <a:r>
              <a:rPr lang="en-US" sz="1200" b="0" cap="none" spc="0" dirty="0" err="1">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modified_Quantity</a:t>
            </a: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 ‘</a:t>
            </a:r>
            <a:r>
              <a:rPr lang="en-US" sz="1200" b="0" cap="none" spc="0" dirty="0" err="1">
                <a:ln w="0"/>
                <a:solidFill>
                  <a:schemeClr val="bg1"/>
                </a:solidFill>
                <a:effectLst>
                  <a:outerShdw blurRad="38100" dist="19050" dir="2700000" algn="tl" rotWithShape="0">
                    <a:schemeClr val="dk1">
                      <a:alpha val="40000"/>
                    </a:schemeClr>
                  </a:outerShdw>
                </a:effectLst>
                <a:latin typeface="Oswald SemiBold" panose="00000700000000000000" pitchFamily="2" charset="0"/>
              </a:rPr>
              <a:t>log_Quantity</a:t>
            </a: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 ‘</a:t>
            </a:r>
            <a:r>
              <a:rPr lang="en-US" sz="1200" b="0" cap="none" spc="0" dirty="0" err="1">
                <a:ln w="0"/>
                <a:solidFill>
                  <a:schemeClr val="bg1"/>
                </a:solidFill>
                <a:effectLst>
                  <a:outerShdw blurRad="38100" dist="19050" dir="2700000" algn="tl" rotWithShape="0">
                    <a:schemeClr val="dk1">
                      <a:alpha val="40000"/>
                    </a:schemeClr>
                  </a:outerShdw>
                </a:effectLst>
                <a:latin typeface="Oswald SemiBold" panose="00000700000000000000" pitchFamily="2" charset="0"/>
              </a:rPr>
              <a:t>log_Clicks</a:t>
            </a: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 and ‘</a:t>
            </a:r>
            <a:r>
              <a:rPr lang="en-US" sz="1200" b="0" cap="none" spc="0" dirty="0" err="1">
                <a:ln w="0"/>
                <a:solidFill>
                  <a:schemeClr val="bg1"/>
                </a:solidFill>
                <a:effectLst>
                  <a:outerShdw blurRad="38100" dist="19050" dir="2700000" algn="tl" rotWithShape="0">
                    <a:schemeClr val="dk1">
                      <a:alpha val="40000"/>
                    </a:schemeClr>
                  </a:outerShdw>
                </a:effectLst>
                <a:latin typeface="Oswald SemiBold" panose="00000700000000000000" pitchFamily="2" charset="0"/>
              </a:rPr>
              <a:t>log_Impressions</a:t>
            </a: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t>
            </a:r>
            <a:endParaRPr lang="en-US" sz="20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
        <p:nvSpPr>
          <p:cNvPr id="21" name="Google Shape;244;p46">
            <a:extLst>
              <a:ext uri="{FF2B5EF4-FFF2-40B4-BE49-F238E27FC236}">
                <a16:creationId xmlns:a16="http://schemas.microsoft.com/office/drawing/2014/main" id="{07C8893E-20C3-A2C0-D86B-5F9CF5057F22}"/>
              </a:ext>
            </a:extLst>
          </p:cNvPr>
          <p:cNvSpPr/>
          <p:nvPr/>
        </p:nvSpPr>
        <p:spPr>
          <a:xfrm>
            <a:off x="3832440" y="1857194"/>
            <a:ext cx="478200" cy="462038"/>
          </a:xfrm>
          <a:prstGeom prst="ellipse">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oogle Shape;252;p46">
            <a:extLst>
              <a:ext uri="{FF2B5EF4-FFF2-40B4-BE49-F238E27FC236}">
                <a16:creationId xmlns:a16="http://schemas.microsoft.com/office/drawing/2014/main" id="{3CA6DDE4-D523-9A49-307D-C40376F3E69D}"/>
              </a:ext>
            </a:extLst>
          </p:cNvPr>
          <p:cNvGrpSpPr/>
          <p:nvPr/>
        </p:nvGrpSpPr>
        <p:grpSpPr>
          <a:xfrm>
            <a:off x="3893930" y="1926527"/>
            <a:ext cx="349802" cy="340666"/>
            <a:chOff x="1284212" y="1963766"/>
            <a:chExt cx="379489" cy="366046"/>
          </a:xfrm>
        </p:grpSpPr>
        <p:sp>
          <p:nvSpPr>
            <p:cNvPr id="25" name="Google Shape;253;p46">
              <a:extLst>
                <a:ext uri="{FF2B5EF4-FFF2-40B4-BE49-F238E27FC236}">
                  <a16:creationId xmlns:a16="http://schemas.microsoft.com/office/drawing/2014/main" id="{AEA89AAE-971B-C504-E4C7-CD4CD0E0C517}"/>
                </a:ext>
              </a:extLst>
            </p:cNvPr>
            <p:cNvSpPr/>
            <p:nvPr/>
          </p:nvSpPr>
          <p:spPr>
            <a:xfrm>
              <a:off x="1436861" y="2112974"/>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4;p46">
              <a:extLst>
                <a:ext uri="{FF2B5EF4-FFF2-40B4-BE49-F238E27FC236}">
                  <a16:creationId xmlns:a16="http://schemas.microsoft.com/office/drawing/2014/main" id="{A1C9D574-F9DB-CFEF-0B7A-D797E5E154BB}"/>
                </a:ext>
              </a:extLst>
            </p:cNvPr>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TextBox 26">
            <a:extLst>
              <a:ext uri="{FF2B5EF4-FFF2-40B4-BE49-F238E27FC236}">
                <a16:creationId xmlns:a16="http://schemas.microsoft.com/office/drawing/2014/main" id="{03A6A3AB-871F-778D-7E82-C4D754BC2D69}"/>
              </a:ext>
            </a:extLst>
          </p:cNvPr>
          <p:cNvSpPr txBox="1"/>
          <p:nvPr/>
        </p:nvSpPr>
        <p:spPr>
          <a:xfrm>
            <a:off x="4363922" y="1869964"/>
            <a:ext cx="3319339" cy="461665"/>
          </a:xfrm>
          <a:prstGeom prst="rect">
            <a:avLst/>
          </a:prstGeom>
          <a:noFill/>
        </p:spPr>
        <p:txBody>
          <a:bodyPr wrap="square">
            <a:spAutoFit/>
          </a:bodyPr>
          <a:lstStyle/>
          <a:p>
            <a:r>
              <a:rPr lang="en-US" sz="2400" dirty="0">
                <a:solidFill>
                  <a:srgbClr val="FFFF00"/>
                </a:solidFill>
                <a:latin typeface="Oswald SemiBold" panose="00000700000000000000" pitchFamily="2" charset="0"/>
              </a:rPr>
              <a:t>Correlation matrix</a:t>
            </a:r>
            <a:endParaRPr lang="en-IN" sz="2400" dirty="0">
              <a:solidFill>
                <a:srgbClr val="FFFF00"/>
              </a:solidFill>
              <a:latin typeface="Oswald SemiBold" panose="00000700000000000000" pitchFamily="2" charset="0"/>
            </a:endParaRPr>
          </a:p>
        </p:txBody>
      </p:sp>
      <p:pic>
        <p:nvPicPr>
          <p:cNvPr id="28" name="Picture 27">
            <a:extLst>
              <a:ext uri="{FF2B5EF4-FFF2-40B4-BE49-F238E27FC236}">
                <a16:creationId xmlns:a16="http://schemas.microsoft.com/office/drawing/2014/main" id="{F51F29FD-EF24-D36E-DA2D-59E7D5E82329}"/>
              </a:ext>
            </a:extLst>
          </p:cNvPr>
          <p:cNvPicPr>
            <a:picLocks noChangeAspect="1"/>
          </p:cNvPicPr>
          <p:nvPr/>
        </p:nvPicPr>
        <p:blipFill>
          <a:blip r:embed="rId3"/>
          <a:stretch>
            <a:fillRect/>
          </a:stretch>
        </p:blipFill>
        <p:spPr>
          <a:xfrm>
            <a:off x="203297" y="1698525"/>
            <a:ext cx="3412024" cy="3194697"/>
          </a:xfrm>
          <a:prstGeom prst="rect">
            <a:avLst/>
          </a:prstGeom>
        </p:spPr>
      </p:pic>
      <p:sp>
        <p:nvSpPr>
          <p:cNvPr id="29" name="Rectangle 28">
            <a:extLst>
              <a:ext uri="{FF2B5EF4-FFF2-40B4-BE49-F238E27FC236}">
                <a16:creationId xmlns:a16="http://schemas.microsoft.com/office/drawing/2014/main" id="{1CF3B8ED-2EF8-0CE1-B1A2-34D179591BA4}"/>
              </a:ext>
            </a:extLst>
          </p:cNvPr>
          <p:cNvSpPr/>
          <p:nvPr/>
        </p:nvSpPr>
        <p:spPr>
          <a:xfrm>
            <a:off x="3806704" y="2330780"/>
            <a:ext cx="5205499" cy="1721112"/>
          </a:xfrm>
          <a:prstGeom prst="rect">
            <a:avLst/>
          </a:prstGeom>
          <a:noFill/>
        </p:spPr>
        <p:txBody>
          <a:bodyPr wrap="square" lIns="91440" tIns="45720" rIns="91440" bIns="45720">
            <a:spAutoFit/>
          </a:bodyPr>
          <a:lstStyle/>
          <a:p>
            <a:pPr>
              <a:lnSpc>
                <a:spcPct val="150000"/>
              </a:lnSpc>
              <a:spcBef>
                <a:spcPts val="200"/>
              </a:spcBef>
              <a:spcAft>
                <a:spcPts val="200"/>
              </a:spcAft>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`Quantity` is highly correlated with both `</a:t>
            </a:r>
            <a:r>
              <a:rPr lang="en-US" sz="1200" b="0" cap="none" spc="0" dirty="0" err="1">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modified_Quantity</a:t>
            </a: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 (0.99) and `</a:t>
            </a:r>
            <a:r>
              <a:rPr lang="en-US" sz="1200" b="0" cap="none" spc="0" dirty="0" err="1">
                <a:ln w="0"/>
                <a:solidFill>
                  <a:schemeClr val="bg1"/>
                </a:solidFill>
                <a:effectLst>
                  <a:outerShdw blurRad="38100" dist="19050" dir="2700000" algn="tl" rotWithShape="0">
                    <a:schemeClr val="dk1">
                      <a:alpha val="40000"/>
                    </a:schemeClr>
                  </a:outerShdw>
                </a:effectLst>
                <a:latin typeface="Oswald SemiBold" panose="00000700000000000000" pitchFamily="2" charset="0"/>
              </a:rPr>
              <a:t>log_Quantity</a:t>
            </a: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 (0.96), while `Clicks` and `Impressions` have strong correlations with their logarithmic counterparts (0.98 each). `Day Index` shows moderate negative correlations with `Clicks` (-0.62) and `</a:t>
            </a:r>
            <a:r>
              <a:rPr lang="en-US" sz="1200" b="0" cap="none" spc="0" dirty="0" err="1">
                <a:ln w="0"/>
                <a:solidFill>
                  <a:schemeClr val="bg1"/>
                </a:solidFill>
                <a:effectLst>
                  <a:outerShdw blurRad="38100" dist="19050" dir="2700000" algn="tl" rotWithShape="0">
                    <a:schemeClr val="dk1">
                      <a:alpha val="40000"/>
                    </a:schemeClr>
                  </a:outerShdw>
                </a:effectLst>
                <a:latin typeface="Oswald SemiBold" panose="00000700000000000000" pitchFamily="2" charset="0"/>
              </a:rPr>
              <a:t>log_Clicks</a:t>
            </a: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 (-0.70), while `Quantity` and `Clicks` have moderate positive correlations (0.38 and 0.39, respectively).</a:t>
            </a:r>
            <a:endParaRPr lang="en-US" sz="20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grpSp>
        <p:nvGrpSpPr>
          <p:cNvPr id="31" name="Google Shape;248;p46">
            <a:extLst>
              <a:ext uri="{FF2B5EF4-FFF2-40B4-BE49-F238E27FC236}">
                <a16:creationId xmlns:a16="http://schemas.microsoft.com/office/drawing/2014/main" id="{101140C4-E54E-7D94-B67C-990FD6EB6C2B}"/>
              </a:ext>
            </a:extLst>
          </p:cNvPr>
          <p:cNvGrpSpPr/>
          <p:nvPr/>
        </p:nvGrpSpPr>
        <p:grpSpPr>
          <a:xfrm>
            <a:off x="3930494" y="1918550"/>
            <a:ext cx="275453" cy="339470"/>
            <a:chOff x="3990517" y="3354173"/>
            <a:chExt cx="279559" cy="363402"/>
          </a:xfrm>
          <a:solidFill>
            <a:schemeClr val="tx1"/>
          </a:solidFill>
        </p:grpSpPr>
        <p:sp>
          <p:nvSpPr>
            <p:cNvPr id="32" name="Google Shape;249;p46">
              <a:extLst>
                <a:ext uri="{FF2B5EF4-FFF2-40B4-BE49-F238E27FC236}">
                  <a16:creationId xmlns:a16="http://schemas.microsoft.com/office/drawing/2014/main" id="{A190580E-6684-DA1A-9BE0-01EE934FF540}"/>
                </a:ext>
              </a:extLst>
            </p:cNvPr>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0;p46">
              <a:extLst>
                <a:ext uri="{FF2B5EF4-FFF2-40B4-BE49-F238E27FC236}">
                  <a16:creationId xmlns:a16="http://schemas.microsoft.com/office/drawing/2014/main" id="{DE086313-23AD-A22D-EE21-F08F7C832060}"/>
                </a:ext>
              </a:extLst>
            </p:cNvPr>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1;p46">
              <a:extLst>
                <a:ext uri="{FF2B5EF4-FFF2-40B4-BE49-F238E27FC236}">
                  <a16:creationId xmlns:a16="http://schemas.microsoft.com/office/drawing/2014/main" id="{BBDF30DC-E6BD-6FF9-7868-CF69786995B7}"/>
                </a:ext>
              </a:extLst>
            </p:cNvPr>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51;p51">
            <a:extLst>
              <a:ext uri="{FF2B5EF4-FFF2-40B4-BE49-F238E27FC236}">
                <a16:creationId xmlns:a16="http://schemas.microsoft.com/office/drawing/2014/main" id="{C1E1FEDA-15C1-84F4-F515-00193E876BE2}"/>
              </a:ext>
            </a:extLst>
          </p:cNvPr>
          <p:cNvGrpSpPr/>
          <p:nvPr/>
        </p:nvGrpSpPr>
        <p:grpSpPr>
          <a:xfrm>
            <a:off x="479723" y="397918"/>
            <a:ext cx="285898" cy="284367"/>
            <a:chOff x="1958520" y="2302574"/>
            <a:chExt cx="359213" cy="327807"/>
          </a:xfrm>
          <a:solidFill>
            <a:schemeClr val="tx1"/>
          </a:solidFill>
        </p:grpSpPr>
        <p:sp>
          <p:nvSpPr>
            <p:cNvPr id="8" name="Google Shape;352;p51">
              <a:extLst>
                <a:ext uri="{FF2B5EF4-FFF2-40B4-BE49-F238E27FC236}">
                  <a16:creationId xmlns:a16="http://schemas.microsoft.com/office/drawing/2014/main" id="{970DFB4C-8931-D1F4-FE79-68F1BF6CF174}"/>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353;p51">
              <a:extLst>
                <a:ext uri="{FF2B5EF4-FFF2-40B4-BE49-F238E27FC236}">
                  <a16:creationId xmlns:a16="http://schemas.microsoft.com/office/drawing/2014/main" id="{217B1227-4FF3-9AC7-0B1A-1B31F116CB1E}"/>
                </a:ext>
              </a:extLst>
            </p:cNvPr>
            <p:cNvSpPr/>
            <p:nvPr/>
          </p:nvSpPr>
          <p:spPr>
            <a:xfrm>
              <a:off x="1986878"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4;p51">
              <a:extLst>
                <a:ext uri="{FF2B5EF4-FFF2-40B4-BE49-F238E27FC236}">
                  <a16:creationId xmlns:a16="http://schemas.microsoft.com/office/drawing/2014/main" id="{FFE50C84-DC7A-FD5A-E324-24E3E17779E6}"/>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29847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pic>
        <p:nvPicPr>
          <p:cNvPr id="5" name="Picture 4">
            <a:extLst>
              <a:ext uri="{FF2B5EF4-FFF2-40B4-BE49-F238E27FC236}">
                <a16:creationId xmlns:a16="http://schemas.microsoft.com/office/drawing/2014/main" id="{A125CBB5-BAA1-0AC1-D692-CB1F6EE8BE9C}"/>
              </a:ext>
            </a:extLst>
          </p:cNvPr>
          <p:cNvPicPr>
            <a:picLocks noChangeAspect="1"/>
          </p:cNvPicPr>
          <p:nvPr/>
        </p:nvPicPr>
        <p:blipFill>
          <a:blip r:embed="rId3"/>
          <a:stretch>
            <a:fillRect/>
          </a:stretch>
        </p:blipFill>
        <p:spPr>
          <a:xfrm>
            <a:off x="301454" y="1283963"/>
            <a:ext cx="8571571" cy="2627957"/>
          </a:xfrm>
          <a:prstGeom prst="rect">
            <a:avLst/>
          </a:prstGeom>
        </p:spPr>
      </p:pic>
      <p:pic>
        <p:nvPicPr>
          <p:cNvPr id="10" name="Picture 9">
            <a:extLst>
              <a:ext uri="{FF2B5EF4-FFF2-40B4-BE49-F238E27FC236}">
                <a16:creationId xmlns:a16="http://schemas.microsoft.com/office/drawing/2014/main" id="{BEA5F6CC-3154-6C37-F53E-671DB38E29B6}"/>
              </a:ext>
            </a:extLst>
          </p:cNvPr>
          <p:cNvPicPr>
            <a:picLocks noChangeAspect="1"/>
          </p:cNvPicPr>
          <p:nvPr/>
        </p:nvPicPr>
        <p:blipFill>
          <a:blip r:embed="rId4"/>
          <a:stretch>
            <a:fillRect/>
          </a:stretch>
        </p:blipFill>
        <p:spPr>
          <a:xfrm>
            <a:off x="300657" y="1282403"/>
            <a:ext cx="8571571" cy="2627958"/>
          </a:xfrm>
          <a:prstGeom prst="rect">
            <a:avLst/>
          </a:prstGeom>
        </p:spPr>
      </p:pic>
      <p:sp>
        <p:nvSpPr>
          <p:cNvPr id="3" name="TextBox 2">
            <a:extLst>
              <a:ext uri="{FF2B5EF4-FFF2-40B4-BE49-F238E27FC236}">
                <a16:creationId xmlns:a16="http://schemas.microsoft.com/office/drawing/2014/main" id="{0BF55D11-3DE4-9C65-BD5F-4310D9A2FB6B}"/>
              </a:ext>
            </a:extLst>
          </p:cNvPr>
          <p:cNvSpPr txBox="1"/>
          <p:nvPr/>
        </p:nvSpPr>
        <p:spPr>
          <a:xfrm>
            <a:off x="680234" y="180656"/>
            <a:ext cx="3178088" cy="461665"/>
          </a:xfrm>
          <a:prstGeom prst="rect">
            <a:avLst/>
          </a:prstGeom>
          <a:noFill/>
        </p:spPr>
        <p:txBody>
          <a:bodyPr wrap="square">
            <a:spAutoFit/>
          </a:bodyPr>
          <a:lstStyle/>
          <a:p>
            <a:pPr marL="155575" lvl="0" algn="l" rtl="0">
              <a:spcBef>
                <a:spcPts val="0"/>
              </a:spcBef>
              <a:spcAft>
                <a:spcPts val="0"/>
              </a:spcAft>
              <a:buClr>
                <a:schemeClr val="accent1"/>
              </a:buClr>
              <a:buSzPts val="1150"/>
            </a:pPr>
            <a:r>
              <a:rPr lang="en-US" sz="2400" b="1" cap="all" dirty="0">
                <a:solidFill>
                  <a:schemeClr val="accent1"/>
                </a:solidFill>
                <a:latin typeface="Oswald SemiBold" panose="00000700000000000000" pitchFamily="2" charset="0"/>
              </a:rPr>
              <a:t>Linear Regression </a:t>
            </a:r>
          </a:p>
        </p:txBody>
      </p:sp>
      <p:sp>
        <p:nvSpPr>
          <p:cNvPr id="246" name="Google Shape;246;p46"/>
          <p:cNvSpPr/>
          <p:nvPr/>
        </p:nvSpPr>
        <p:spPr>
          <a:xfrm>
            <a:off x="220513" y="137316"/>
            <a:ext cx="498971" cy="50500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6"/>
          <p:cNvSpPr/>
          <p:nvPr/>
        </p:nvSpPr>
        <p:spPr>
          <a:xfrm>
            <a:off x="315525" y="247698"/>
            <a:ext cx="308948" cy="302432"/>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673678A3-DC1B-BC57-F8B8-577EC9D8EA43}"/>
              </a:ext>
            </a:extLst>
          </p:cNvPr>
          <p:cNvSpPr txBox="1"/>
          <p:nvPr/>
        </p:nvSpPr>
        <p:spPr>
          <a:xfrm>
            <a:off x="37182" y="779105"/>
            <a:ext cx="3434564" cy="369332"/>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1800" b="1" dirty="0">
                <a:solidFill>
                  <a:srgbClr val="FFFF00"/>
                </a:solidFill>
                <a:latin typeface="Oswald SemiBold" panose="00000700000000000000" pitchFamily="2" charset="0"/>
              </a:rPr>
              <a:t>Effect of Clicks over Quantity </a:t>
            </a:r>
          </a:p>
        </p:txBody>
      </p:sp>
      <p:sp>
        <p:nvSpPr>
          <p:cNvPr id="11" name="Rectangle 10">
            <a:extLst>
              <a:ext uri="{FF2B5EF4-FFF2-40B4-BE49-F238E27FC236}">
                <a16:creationId xmlns:a16="http://schemas.microsoft.com/office/drawing/2014/main" id="{E07D4259-DD9F-DC94-4697-4D455A3C7F54}"/>
              </a:ext>
            </a:extLst>
          </p:cNvPr>
          <p:cNvSpPr/>
          <p:nvPr/>
        </p:nvSpPr>
        <p:spPr>
          <a:xfrm>
            <a:off x="219071" y="4015806"/>
            <a:ext cx="6850806" cy="1200329"/>
          </a:xfrm>
          <a:prstGeom prst="rect">
            <a:avLst/>
          </a:prstGeom>
          <a:noFill/>
        </p:spPr>
        <p:txBody>
          <a:bodyPr wrap="square" lIns="91440" tIns="45720" rIns="91440" bIns="45720">
            <a:spAutoFit/>
          </a:bodyPr>
          <a:lstStyle/>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The slope of the linear regression model for original data is: 0.0132</a:t>
            </a:r>
          </a:p>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The slope of the linear regression model for data with imputed outliers is: 0.0128</a:t>
            </a:r>
          </a:p>
          <a:p>
            <a:pPr>
              <a:buClr>
                <a:schemeClr val="bg1"/>
              </a:buClr>
            </a:pPr>
            <a:r>
              <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The slope of the linear regression model for log transformed data is: 0.1596</a:t>
            </a:r>
          </a:p>
          <a:p>
            <a:pPr>
              <a:buClr>
                <a:schemeClr val="bg1"/>
              </a:buClr>
            </a:pPr>
            <a:endParaRPr lang="en-US" sz="1200" b="0"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a:p>
            <a:pPr>
              <a:buClr>
                <a:schemeClr val="bg1"/>
              </a:buClr>
            </a:pPr>
            <a:r>
              <a:rPr lang="en-US" sz="12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Here we can see that slopes are positive </a:t>
            </a:r>
            <a:r>
              <a:rPr lang="en-US" sz="1200" b="1"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which means that </a:t>
            </a:r>
            <a:r>
              <a:rPr lang="en-US" sz="12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Quantity increases when Clicks increases.</a:t>
            </a:r>
          </a:p>
          <a:p>
            <a:pPr>
              <a:buClr>
                <a:schemeClr val="bg1"/>
              </a:buClr>
            </a:pPr>
            <a:endParaRPr lang="en-US" sz="1200" b="1" cap="none" spc="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Tree>
    <p:extLst>
      <p:ext uri="{BB962C8B-B14F-4D97-AF65-F5344CB8AC3E}">
        <p14:creationId xmlns:p14="http://schemas.microsoft.com/office/powerpoint/2010/main" val="4003376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971</TotalTime>
  <Words>3009</Words>
  <Application>Microsoft Office PowerPoint</Application>
  <PresentationFormat>On-screen Show (16:9)</PresentationFormat>
  <Paragraphs>450</Paragraphs>
  <Slides>27</Slides>
  <Notes>26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27</vt:i4>
      </vt:variant>
    </vt:vector>
  </HeadingPairs>
  <TitlesOfParts>
    <vt:vector size="39" baseType="lpstr">
      <vt:lpstr>Wingdings</vt:lpstr>
      <vt:lpstr>Montserrat</vt:lpstr>
      <vt:lpstr>Oswald SemiBold</vt:lpstr>
      <vt:lpstr>Proxima Nova</vt:lpstr>
      <vt:lpstr>Times New Roman</vt:lpstr>
      <vt:lpstr>Montserrat ExtraLight</vt:lpstr>
      <vt:lpstr>Montserrat ExtraBold</vt:lpstr>
      <vt:lpstr>Arial</vt:lpstr>
      <vt:lpstr>Algerian</vt:lpstr>
      <vt:lpstr>Proxima Nova Semibold</vt:lpstr>
      <vt:lpstr>Futuristic Background by Slidesgo</vt:lpstr>
      <vt:lpstr>Slidesgo Final Pages</vt:lpstr>
      <vt:lpstr>Demand Forecasting for E-Commerce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Sandipan Rakshit</cp:lastModifiedBy>
  <cp:revision>35</cp:revision>
  <dcterms:modified xsi:type="dcterms:W3CDTF">2024-07-18T15:15:33Z</dcterms:modified>
</cp:coreProperties>
</file>